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59" r:id="rId4"/>
    <p:sldId id="275" r:id="rId5"/>
    <p:sldId id="262" r:id="rId6"/>
    <p:sldId id="261" r:id="rId7"/>
    <p:sldId id="263" r:id="rId8"/>
    <p:sldId id="264" r:id="rId9"/>
    <p:sldId id="268" r:id="rId10"/>
    <p:sldId id="269" r:id="rId11"/>
    <p:sldId id="265" r:id="rId12"/>
    <p:sldId id="267" r:id="rId13"/>
    <p:sldId id="270" r:id="rId14"/>
    <p:sldId id="271" r:id="rId15"/>
    <p:sldId id="272" r:id="rId16"/>
    <p:sldId id="273" r:id="rId17"/>
    <p:sldId id="26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5A5A5"/>
    <a:srgbClr val="357382"/>
    <a:srgbClr val="823554"/>
    <a:srgbClr val="548235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4" autoAdjust="0"/>
    <p:restoredTop sz="82097" autoAdjust="0"/>
  </p:normalViewPr>
  <p:slideViewPr>
    <p:cSldViewPr snapToGrid="0">
      <p:cViewPr varScale="1">
        <p:scale>
          <a:sx n="90" d="100"/>
          <a:sy n="90" d="100"/>
        </p:scale>
        <p:origin x="12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FBC7A-CD48-4500-831A-E85461A34FE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36A6FCC4-5434-488F-8EE2-0323B9F68E3C}">
      <dgm:prSet phldrT="[Text]"/>
      <dgm:spPr/>
      <dgm:t>
        <a:bodyPr/>
        <a:lstStyle/>
        <a:p>
          <a:r>
            <a:rPr lang="en-GB" dirty="0"/>
            <a:t>Effective revision</a:t>
          </a:r>
        </a:p>
      </dgm:t>
    </dgm:pt>
    <dgm:pt modelId="{1A5DA562-6328-482E-92D2-2D8DB82CAB39}" type="parTrans" cxnId="{BB7E79E9-81E4-4F6F-B7D6-473BA8D73033}">
      <dgm:prSet/>
      <dgm:spPr/>
      <dgm:t>
        <a:bodyPr/>
        <a:lstStyle/>
        <a:p>
          <a:endParaRPr lang="en-GB"/>
        </a:p>
      </dgm:t>
    </dgm:pt>
    <dgm:pt modelId="{2694284B-95DD-4433-B507-2954128803B1}" type="sibTrans" cxnId="{BB7E79E9-81E4-4F6F-B7D6-473BA8D73033}">
      <dgm:prSet/>
      <dgm:spPr/>
      <dgm:t>
        <a:bodyPr/>
        <a:lstStyle/>
        <a:p>
          <a:endParaRPr lang="en-GB"/>
        </a:p>
      </dgm:t>
    </dgm:pt>
    <dgm:pt modelId="{9905EF84-AE96-4210-951F-1940498B7539}">
      <dgm:prSet phldrT="[Text]"/>
      <dgm:spPr/>
      <dgm:t>
        <a:bodyPr/>
        <a:lstStyle/>
        <a:p>
          <a:r>
            <a:rPr lang="en-GB" dirty="0"/>
            <a:t>Inefficient revision</a:t>
          </a:r>
        </a:p>
      </dgm:t>
    </dgm:pt>
    <dgm:pt modelId="{B75FA736-6DC4-4AED-A01F-6DDCB6F86CEA}" type="parTrans" cxnId="{F9BF4E39-402A-421E-B490-73C7A40CC60B}">
      <dgm:prSet/>
      <dgm:spPr/>
      <dgm:t>
        <a:bodyPr/>
        <a:lstStyle/>
        <a:p>
          <a:endParaRPr lang="en-GB"/>
        </a:p>
      </dgm:t>
    </dgm:pt>
    <dgm:pt modelId="{15109E7F-D347-44EC-8B3F-F75EB5ED54CF}" type="sibTrans" cxnId="{F9BF4E39-402A-421E-B490-73C7A40CC60B}">
      <dgm:prSet/>
      <dgm:spPr/>
      <dgm:t>
        <a:bodyPr/>
        <a:lstStyle/>
        <a:p>
          <a:endParaRPr lang="en-GB"/>
        </a:p>
      </dgm:t>
    </dgm:pt>
    <dgm:pt modelId="{222055BC-164A-4652-9501-3E0771CA6610}">
      <dgm:prSet phldrT="[Text]"/>
      <dgm:spPr/>
      <dgm:t>
        <a:bodyPr/>
        <a:lstStyle/>
        <a:p>
          <a:r>
            <a:rPr lang="en-GB" dirty="0"/>
            <a:t>Ineffective revision</a:t>
          </a:r>
        </a:p>
      </dgm:t>
    </dgm:pt>
    <dgm:pt modelId="{C2253D56-C26B-4C20-85DC-789A5CFB969F}" type="parTrans" cxnId="{FEA48540-A80B-452C-9B42-83F865911454}">
      <dgm:prSet/>
      <dgm:spPr/>
      <dgm:t>
        <a:bodyPr/>
        <a:lstStyle/>
        <a:p>
          <a:endParaRPr lang="en-GB"/>
        </a:p>
      </dgm:t>
    </dgm:pt>
    <dgm:pt modelId="{901FE822-3EA2-4C90-9887-3829F0F2958D}" type="sibTrans" cxnId="{FEA48540-A80B-452C-9B42-83F865911454}">
      <dgm:prSet/>
      <dgm:spPr/>
      <dgm:t>
        <a:bodyPr/>
        <a:lstStyle/>
        <a:p>
          <a:endParaRPr lang="en-GB"/>
        </a:p>
      </dgm:t>
    </dgm:pt>
    <dgm:pt modelId="{4ECF7374-8AA7-45FD-9185-47A018FFAB23}" type="pres">
      <dgm:prSet presAssocID="{D56FBC7A-CD48-4500-831A-E85461A34FE7}" presName="Name0" presStyleCnt="0">
        <dgm:presLayoutVars>
          <dgm:chMax val="7"/>
          <dgm:chPref val="7"/>
          <dgm:dir/>
        </dgm:presLayoutVars>
      </dgm:prSet>
      <dgm:spPr/>
    </dgm:pt>
    <dgm:pt modelId="{0B0AF968-9A37-4FC0-8D8C-03B9729283DF}" type="pres">
      <dgm:prSet presAssocID="{D56FBC7A-CD48-4500-831A-E85461A34FE7}" presName="Name1" presStyleCnt="0"/>
      <dgm:spPr/>
    </dgm:pt>
    <dgm:pt modelId="{515AFCAA-9C2D-408E-A15D-1955020681A9}" type="pres">
      <dgm:prSet presAssocID="{D56FBC7A-CD48-4500-831A-E85461A34FE7}" presName="cycle" presStyleCnt="0"/>
      <dgm:spPr/>
    </dgm:pt>
    <dgm:pt modelId="{8C6BFDD1-E938-43B2-A04B-D990F29219B6}" type="pres">
      <dgm:prSet presAssocID="{D56FBC7A-CD48-4500-831A-E85461A34FE7}" presName="srcNode" presStyleLbl="node1" presStyleIdx="0" presStyleCnt="3"/>
      <dgm:spPr/>
    </dgm:pt>
    <dgm:pt modelId="{CBC74071-CB58-43F5-877A-87CA2B7679A7}" type="pres">
      <dgm:prSet presAssocID="{D56FBC7A-CD48-4500-831A-E85461A34FE7}" presName="conn" presStyleLbl="parChTrans1D2" presStyleIdx="0" presStyleCnt="1"/>
      <dgm:spPr/>
    </dgm:pt>
    <dgm:pt modelId="{7907369A-27E4-4A96-A816-7F240E6285E7}" type="pres">
      <dgm:prSet presAssocID="{D56FBC7A-CD48-4500-831A-E85461A34FE7}" presName="extraNode" presStyleLbl="node1" presStyleIdx="0" presStyleCnt="3"/>
      <dgm:spPr/>
    </dgm:pt>
    <dgm:pt modelId="{646DA35F-2352-4AD2-9EB0-3A414E2A0A1B}" type="pres">
      <dgm:prSet presAssocID="{D56FBC7A-CD48-4500-831A-E85461A34FE7}" presName="dstNode" presStyleLbl="node1" presStyleIdx="0" presStyleCnt="3"/>
      <dgm:spPr/>
    </dgm:pt>
    <dgm:pt modelId="{F9CD4F86-87ED-477A-B78A-2B2CDC5F5B51}" type="pres">
      <dgm:prSet presAssocID="{36A6FCC4-5434-488F-8EE2-0323B9F68E3C}" presName="text_1" presStyleLbl="node1" presStyleIdx="0" presStyleCnt="3">
        <dgm:presLayoutVars>
          <dgm:bulletEnabled val="1"/>
        </dgm:presLayoutVars>
      </dgm:prSet>
      <dgm:spPr/>
    </dgm:pt>
    <dgm:pt modelId="{CFCC75A8-CA60-426B-A30C-2BA6DB9E93FA}" type="pres">
      <dgm:prSet presAssocID="{36A6FCC4-5434-488F-8EE2-0323B9F68E3C}" presName="accent_1" presStyleCnt="0"/>
      <dgm:spPr/>
    </dgm:pt>
    <dgm:pt modelId="{08ADB51F-2643-48C7-9FC6-A3E71D366289}" type="pres">
      <dgm:prSet presAssocID="{36A6FCC4-5434-488F-8EE2-0323B9F68E3C}" presName="accentRepeatNode" presStyleLbl="solidFgAcc1" presStyleIdx="0" presStyleCnt="3"/>
      <dgm:spPr/>
    </dgm:pt>
    <dgm:pt modelId="{6753E1FB-7D9F-4A59-B596-EA64A442033A}" type="pres">
      <dgm:prSet presAssocID="{9905EF84-AE96-4210-951F-1940498B7539}" presName="text_2" presStyleLbl="node1" presStyleIdx="1" presStyleCnt="3">
        <dgm:presLayoutVars>
          <dgm:bulletEnabled val="1"/>
        </dgm:presLayoutVars>
      </dgm:prSet>
      <dgm:spPr/>
    </dgm:pt>
    <dgm:pt modelId="{DCCA3545-DDC8-43B2-BF15-74497EE7229E}" type="pres">
      <dgm:prSet presAssocID="{9905EF84-AE96-4210-951F-1940498B7539}" presName="accent_2" presStyleCnt="0"/>
      <dgm:spPr/>
    </dgm:pt>
    <dgm:pt modelId="{9DBD0417-9DC9-4755-8DD3-51C3CDF563AE}" type="pres">
      <dgm:prSet presAssocID="{9905EF84-AE96-4210-951F-1940498B7539}" presName="accentRepeatNode" presStyleLbl="solidFgAcc1" presStyleIdx="1" presStyleCnt="3"/>
      <dgm:spPr/>
    </dgm:pt>
    <dgm:pt modelId="{36AB4488-2BD7-4915-966F-7D0704F7A3AF}" type="pres">
      <dgm:prSet presAssocID="{222055BC-164A-4652-9501-3E0771CA6610}" presName="text_3" presStyleLbl="node1" presStyleIdx="2" presStyleCnt="3">
        <dgm:presLayoutVars>
          <dgm:bulletEnabled val="1"/>
        </dgm:presLayoutVars>
      </dgm:prSet>
      <dgm:spPr/>
    </dgm:pt>
    <dgm:pt modelId="{513A9579-B11C-40F5-BE62-9B60F639E295}" type="pres">
      <dgm:prSet presAssocID="{222055BC-164A-4652-9501-3E0771CA6610}" presName="accent_3" presStyleCnt="0"/>
      <dgm:spPr/>
    </dgm:pt>
    <dgm:pt modelId="{463B2B82-483B-4CB9-87CA-33702C6B3092}" type="pres">
      <dgm:prSet presAssocID="{222055BC-164A-4652-9501-3E0771CA6610}" presName="accentRepeatNode" presStyleLbl="solidFgAcc1" presStyleIdx="2" presStyleCnt="3"/>
      <dgm:spPr/>
    </dgm:pt>
  </dgm:ptLst>
  <dgm:cxnLst>
    <dgm:cxn modelId="{07A74F2C-5BD4-4B9B-AAAA-CC2B53133A66}" type="presOf" srcId="{2694284B-95DD-4433-B507-2954128803B1}" destId="{CBC74071-CB58-43F5-877A-87CA2B7679A7}" srcOrd="0" destOrd="0" presId="urn:microsoft.com/office/officeart/2008/layout/VerticalCurvedList"/>
    <dgm:cxn modelId="{F9BF4E39-402A-421E-B490-73C7A40CC60B}" srcId="{D56FBC7A-CD48-4500-831A-E85461A34FE7}" destId="{9905EF84-AE96-4210-951F-1940498B7539}" srcOrd="1" destOrd="0" parTransId="{B75FA736-6DC4-4AED-A01F-6DDCB6F86CEA}" sibTransId="{15109E7F-D347-44EC-8B3F-F75EB5ED54CF}"/>
    <dgm:cxn modelId="{FEA48540-A80B-452C-9B42-83F865911454}" srcId="{D56FBC7A-CD48-4500-831A-E85461A34FE7}" destId="{222055BC-164A-4652-9501-3E0771CA6610}" srcOrd="2" destOrd="0" parTransId="{C2253D56-C26B-4C20-85DC-789A5CFB969F}" sibTransId="{901FE822-3EA2-4C90-9887-3829F0F2958D}"/>
    <dgm:cxn modelId="{5D485F44-845B-45E9-B27D-742DDF161561}" type="presOf" srcId="{222055BC-164A-4652-9501-3E0771CA6610}" destId="{36AB4488-2BD7-4915-966F-7D0704F7A3AF}" srcOrd="0" destOrd="0" presId="urn:microsoft.com/office/officeart/2008/layout/VerticalCurvedList"/>
    <dgm:cxn modelId="{CE46234C-29DF-4F2F-B118-2F7E3B304203}" type="presOf" srcId="{9905EF84-AE96-4210-951F-1940498B7539}" destId="{6753E1FB-7D9F-4A59-B596-EA64A442033A}" srcOrd="0" destOrd="0" presId="urn:microsoft.com/office/officeart/2008/layout/VerticalCurvedList"/>
    <dgm:cxn modelId="{5C1ADDB2-15A6-4D7D-9FF2-6B58FA099C5D}" type="presOf" srcId="{36A6FCC4-5434-488F-8EE2-0323B9F68E3C}" destId="{F9CD4F86-87ED-477A-B78A-2B2CDC5F5B51}" srcOrd="0" destOrd="0" presId="urn:microsoft.com/office/officeart/2008/layout/VerticalCurvedList"/>
    <dgm:cxn modelId="{66E269B7-3C49-42AE-A034-8361F8AC6605}" type="presOf" srcId="{D56FBC7A-CD48-4500-831A-E85461A34FE7}" destId="{4ECF7374-8AA7-45FD-9185-47A018FFAB23}" srcOrd="0" destOrd="0" presId="urn:microsoft.com/office/officeart/2008/layout/VerticalCurvedList"/>
    <dgm:cxn modelId="{BB7E79E9-81E4-4F6F-B7D6-473BA8D73033}" srcId="{D56FBC7A-CD48-4500-831A-E85461A34FE7}" destId="{36A6FCC4-5434-488F-8EE2-0323B9F68E3C}" srcOrd="0" destOrd="0" parTransId="{1A5DA562-6328-482E-92D2-2D8DB82CAB39}" sibTransId="{2694284B-95DD-4433-B507-2954128803B1}"/>
    <dgm:cxn modelId="{F165592D-CF44-4854-91D8-6C273A9A799B}" type="presParOf" srcId="{4ECF7374-8AA7-45FD-9185-47A018FFAB23}" destId="{0B0AF968-9A37-4FC0-8D8C-03B9729283DF}" srcOrd="0" destOrd="0" presId="urn:microsoft.com/office/officeart/2008/layout/VerticalCurvedList"/>
    <dgm:cxn modelId="{1794BC75-B53F-484A-9899-ACA70A39021D}" type="presParOf" srcId="{0B0AF968-9A37-4FC0-8D8C-03B9729283DF}" destId="{515AFCAA-9C2D-408E-A15D-1955020681A9}" srcOrd="0" destOrd="0" presId="urn:microsoft.com/office/officeart/2008/layout/VerticalCurvedList"/>
    <dgm:cxn modelId="{8C8610F2-41B9-4EFD-A6E5-E0A7D3523F3D}" type="presParOf" srcId="{515AFCAA-9C2D-408E-A15D-1955020681A9}" destId="{8C6BFDD1-E938-43B2-A04B-D990F29219B6}" srcOrd="0" destOrd="0" presId="urn:microsoft.com/office/officeart/2008/layout/VerticalCurvedList"/>
    <dgm:cxn modelId="{4D339FBD-7CA2-42A4-9648-D1194B97A503}" type="presParOf" srcId="{515AFCAA-9C2D-408E-A15D-1955020681A9}" destId="{CBC74071-CB58-43F5-877A-87CA2B7679A7}" srcOrd="1" destOrd="0" presId="urn:microsoft.com/office/officeart/2008/layout/VerticalCurvedList"/>
    <dgm:cxn modelId="{F068B5A9-A398-449A-81C7-BDB0F934BF01}" type="presParOf" srcId="{515AFCAA-9C2D-408E-A15D-1955020681A9}" destId="{7907369A-27E4-4A96-A816-7F240E6285E7}" srcOrd="2" destOrd="0" presId="urn:microsoft.com/office/officeart/2008/layout/VerticalCurvedList"/>
    <dgm:cxn modelId="{6113F49A-8A1D-4EF7-9A47-43E05AC8DACC}" type="presParOf" srcId="{515AFCAA-9C2D-408E-A15D-1955020681A9}" destId="{646DA35F-2352-4AD2-9EB0-3A414E2A0A1B}" srcOrd="3" destOrd="0" presId="urn:microsoft.com/office/officeart/2008/layout/VerticalCurvedList"/>
    <dgm:cxn modelId="{30348C4F-66C6-4930-9392-1C018BBC6927}" type="presParOf" srcId="{0B0AF968-9A37-4FC0-8D8C-03B9729283DF}" destId="{F9CD4F86-87ED-477A-B78A-2B2CDC5F5B51}" srcOrd="1" destOrd="0" presId="urn:microsoft.com/office/officeart/2008/layout/VerticalCurvedList"/>
    <dgm:cxn modelId="{54E7B840-9A5B-4748-A795-C079AA27AFA5}" type="presParOf" srcId="{0B0AF968-9A37-4FC0-8D8C-03B9729283DF}" destId="{CFCC75A8-CA60-426B-A30C-2BA6DB9E93FA}" srcOrd="2" destOrd="0" presId="urn:microsoft.com/office/officeart/2008/layout/VerticalCurvedList"/>
    <dgm:cxn modelId="{44B35319-17F6-4AE3-86B4-18A60FD0C472}" type="presParOf" srcId="{CFCC75A8-CA60-426B-A30C-2BA6DB9E93FA}" destId="{08ADB51F-2643-48C7-9FC6-A3E71D366289}" srcOrd="0" destOrd="0" presId="urn:microsoft.com/office/officeart/2008/layout/VerticalCurvedList"/>
    <dgm:cxn modelId="{63BB9A56-7846-4291-BBCC-D9F8360F14E9}" type="presParOf" srcId="{0B0AF968-9A37-4FC0-8D8C-03B9729283DF}" destId="{6753E1FB-7D9F-4A59-B596-EA64A442033A}" srcOrd="3" destOrd="0" presId="urn:microsoft.com/office/officeart/2008/layout/VerticalCurvedList"/>
    <dgm:cxn modelId="{F49E81BC-619A-44DB-9D6F-32485764A51F}" type="presParOf" srcId="{0B0AF968-9A37-4FC0-8D8C-03B9729283DF}" destId="{DCCA3545-DDC8-43B2-BF15-74497EE7229E}" srcOrd="4" destOrd="0" presId="urn:microsoft.com/office/officeart/2008/layout/VerticalCurvedList"/>
    <dgm:cxn modelId="{288F8775-5878-43F6-B41E-4480E1CC050C}" type="presParOf" srcId="{DCCA3545-DDC8-43B2-BF15-74497EE7229E}" destId="{9DBD0417-9DC9-4755-8DD3-51C3CDF563AE}" srcOrd="0" destOrd="0" presId="urn:microsoft.com/office/officeart/2008/layout/VerticalCurvedList"/>
    <dgm:cxn modelId="{211D0D60-2588-474A-B920-30213B0FFBFB}" type="presParOf" srcId="{0B0AF968-9A37-4FC0-8D8C-03B9729283DF}" destId="{36AB4488-2BD7-4915-966F-7D0704F7A3AF}" srcOrd="5" destOrd="0" presId="urn:microsoft.com/office/officeart/2008/layout/VerticalCurvedList"/>
    <dgm:cxn modelId="{F071BE53-88A6-4FBE-96B2-9AADC3FD9809}" type="presParOf" srcId="{0B0AF968-9A37-4FC0-8D8C-03B9729283DF}" destId="{513A9579-B11C-40F5-BE62-9B60F639E295}" srcOrd="6" destOrd="0" presId="urn:microsoft.com/office/officeart/2008/layout/VerticalCurvedList"/>
    <dgm:cxn modelId="{C6921E3E-D814-426C-8825-9BE95716BAAF}" type="presParOf" srcId="{513A9579-B11C-40F5-BE62-9B60F639E295}" destId="{463B2B82-483B-4CB9-87CA-33702C6B309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74071-CB58-43F5-877A-87CA2B7679A7}">
      <dsp:nvSpPr>
        <dsp:cNvPr id="0" name=""/>
        <dsp:cNvSpPr/>
      </dsp:nvSpPr>
      <dsp:spPr>
        <a:xfrm>
          <a:off x="-4554822" y="-698400"/>
          <a:ext cx="5425876" cy="5425876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D4F86-87ED-477A-B78A-2B2CDC5F5B51}">
      <dsp:nvSpPr>
        <dsp:cNvPr id="0" name=""/>
        <dsp:cNvSpPr/>
      </dsp:nvSpPr>
      <dsp:spPr>
        <a:xfrm>
          <a:off x="560201" y="402907"/>
          <a:ext cx="9900763" cy="80581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61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Effective revision</a:t>
          </a:r>
        </a:p>
      </dsp:txBody>
      <dsp:txXfrm>
        <a:off x="560201" y="402907"/>
        <a:ext cx="9900763" cy="805815"/>
      </dsp:txXfrm>
    </dsp:sp>
    <dsp:sp modelId="{08ADB51F-2643-48C7-9FC6-A3E71D366289}">
      <dsp:nvSpPr>
        <dsp:cNvPr id="0" name=""/>
        <dsp:cNvSpPr/>
      </dsp:nvSpPr>
      <dsp:spPr>
        <a:xfrm>
          <a:off x="56567" y="302180"/>
          <a:ext cx="1007268" cy="1007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3E1FB-7D9F-4A59-B596-EA64A442033A}">
      <dsp:nvSpPr>
        <dsp:cNvPr id="0" name=""/>
        <dsp:cNvSpPr/>
      </dsp:nvSpPr>
      <dsp:spPr>
        <a:xfrm>
          <a:off x="853115" y="1611630"/>
          <a:ext cx="9607849" cy="805815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61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Inefficient revision</a:t>
          </a:r>
        </a:p>
      </dsp:txBody>
      <dsp:txXfrm>
        <a:off x="853115" y="1611630"/>
        <a:ext cx="9607849" cy="805815"/>
      </dsp:txXfrm>
    </dsp:sp>
    <dsp:sp modelId="{9DBD0417-9DC9-4755-8DD3-51C3CDF563AE}">
      <dsp:nvSpPr>
        <dsp:cNvPr id="0" name=""/>
        <dsp:cNvSpPr/>
      </dsp:nvSpPr>
      <dsp:spPr>
        <a:xfrm>
          <a:off x="349481" y="1510903"/>
          <a:ext cx="1007268" cy="1007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AB4488-2BD7-4915-966F-7D0704F7A3AF}">
      <dsp:nvSpPr>
        <dsp:cNvPr id="0" name=""/>
        <dsp:cNvSpPr/>
      </dsp:nvSpPr>
      <dsp:spPr>
        <a:xfrm>
          <a:off x="560201" y="2820352"/>
          <a:ext cx="9900763" cy="805815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9616" tIns="106680" rIns="106680" bIns="106680" numCol="1" spcCol="1270" anchor="ctr" anchorCtr="0">
          <a:noAutofit/>
        </a:bodyPr>
        <a:lstStyle/>
        <a:p>
          <a:pPr marL="0" lvl="0" indent="0" algn="l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Ineffective revision</a:t>
          </a:r>
        </a:p>
      </dsp:txBody>
      <dsp:txXfrm>
        <a:off x="560201" y="2820352"/>
        <a:ext cx="9900763" cy="805815"/>
      </dsp:txXfrm>
    </dsp:sp>
    <dsp:sp modelId="{463B2B82-483B-4CB9-87CA-33702C6B3092}">
      <dsp:nvSpPr>
        <dsp:cNvPr id="0" name=""/>
        <dsp:cNvSpPr/>
      </dsp:nvSpPr>
      <dsp:spPr>
        <a:xfrm>
          <a:off x="56567" y="2719625"/>
          <a:ext cx="1007268" cy="10072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BF638-832C-49C0-B0C9-DDB7E8E8D228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2936D-24A1-486A-A1CC-C1A578D7B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56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35636316@N00/16457734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reativecommons.org/licenses/by-sa/2.0/?ref=ccsearch&amp;atype=rich" TargetMode="External"/><Relationship Id="rId4" Type="http://schemas.openxmlformats.org/officeDocument/2006/relationships/hyperlink" Target="https://www.flickr.com/photos/35636316@N00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3"/>
              </a:rPr>
              <a:t>"Revision notes"</a:t>
            </a: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by </a:t>
            </a:r>
            <a:r>
              <a:rPr lang="en-GB" b="0" i="0" u="none" strike="noStrike" dirty="0" err="1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jez</a:t>
            </a:r>
            <a:r>
              <a:rPr lang="en-GB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4"/>
              </a:rPr>
              <a:t>`</a:t>
            </a:r>
            <a:r>
              <a:rPr lang="en-GB" b="0" i="0" dirty="0">
                <a:solidFill>
                  <a:srgbClr val="333333"/>
                </a:solidFill>
                <a:effectLst/>
                <a:latin typeface="Source Sans Pro" panose="020B0503030403020204" pitchFamily="34" charset="0"/>
              </a:rPr>
              <a:t> is licensed under </a:t>
            </a:r>
            <a:r>
              <a:rPr lang="en-GB" b="0" i="0" u="none" strike="noStrike" dirty="0">
                <a:solidFill>
                  <a:srgbClr val="E23600"/>
                </a:solidFill>
                <a:effectLst/>
                <a:latin typeface="Source Sans Pro" panose="020B0503030403020204" pitchFamily="34" charset="0"/>
                <a:hlinkClick r:id="rId5"/>
              </a:rPr>
              <a:t>CC BY-SA 2.0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8042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50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45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84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091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76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B2936D-24A1-486A-A1CC-C1A578D7BC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27474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943B0-A414-4121-A72E-6E96E55E1B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645" y="2052607"/>
            <a:ext cx="6610709" cy="794110"/>
          </a:xfrm>
          <a:prstGeom prst="rect">
            <a:avLst/>
          </a:prstGeom>
        </p:spPr>
        <p:txBody>
          <a:bodyPr anchor="b"/>
          <a:lstStyle>
            <a:lvl1pPr algn="ctr">
              <a:defRPr sz="44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151B4-FD10-4E85-BE1A-19A7F157D9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0644" y="2946435"/>
            <a:ext cx="6610709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A5A5A5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4597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BE77E-5F36-46CE-8845-AAEE5057D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40945"/>
            <a:ext cx="10515600" cy="543371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6546E-19B3-47F3-9B89-F343D7438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10515600" cy="402898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6607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96DCB-FF26-4202-8CC8-5FDEDC6A4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4F2638-9FEB-4081-8526-74BB51A8DE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7CD06D-07D7-426B-92BF-ABC3EBF1F1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1A633-D21F-477D-B99E-FF900D71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EBA13-FD04-44C5-A057-8996E47CB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758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676B-0AE7-4AD9-9B85-63378CDB3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7EE41-8D7B-465B-A7A7-20131B42CF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F13991-ED65-411E-B4E6-0F0EE3E958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61247-FEE6-47AB-AB84-88D9DAEC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877CE2-A2E6-401C-9747-57BCE35C0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543F7F-2724-403D-917B-3FFF0A6B5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703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050A23-05EB-4D0A-9ED3-E1896757E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E3260-76D7-4865-8951-A922724070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A6518-4D24-49AD-BE4C-1E0C8C0537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A31454-E616-43A5-A8E8-BCD1169B9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E3DB8A-5C0F-4B7D-9B37-942A7908F2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288656-89E5-4680-8BE0-41E96D3D1E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716A3CA-D109-44A8-A739-273C41B772BC}" type="datetimeFigureOut">
              <a:rPr lang="en-GB" smtClean="0"/>
              <a:t>11/02/2021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2FD143-BE18-4E24-B486-00032A8A1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C8EC1E-4238-4037-83F4-F04B50E1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992E628-0FC5-400C-AEDE-E4011EB1A5E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1024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3D8261B-DD3C-482C-8A93-D19DF4C6176D}"/>
              </a:ext>
            </a:extLst>
          </p:cNvPr>
          <p:cNvSpPr/>
          <p:nvPr userDrawn="1"/>
        </p:nvSpPr>
        <p:spPr>
          <a:xfrm>
            <a:off x="0" y="0"/>
            <a:ext cx="12192000" cy="65560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827207C-768A-4C0F-B521-DB5050EED49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47" y="94266"/>
            <a:ext cx="467571" cy="46707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722841-F318-4027-9E43-1788CD51206F}"/>
              </a:ext>
            </a:extLst>
          </p:cNvPr>
          <p:cNvSpPr txBox="1"/>
          <p:nvPr userDrawn="1"/>
        </p:nvSpPr>
        <p:spPr>
          <a:xfrm>
            <a:off x="612018" y="148744"/>
            <a:ext cx="171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rgbClr val="548235"/>
                </a:solidFill>
                <a:latin typeface="Century Gothic" panose="020B0502020202020204" pitchFamily="34" charset="0"/>
              </a:rPr>
              <a:t>Craig’n’Dave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31A2602-DEFC-4AFC-814C-3BD884C52A65}"/>
              </a:ext>
            </a:extLst>
          </p:cNvPr>
          <p:cNvSpPr/>
          <p:nvPr userDrawn="1"/>
        </p:nvSpPr>
        <p:spPr>
          <a:xfrm>
            <a:off x="0" y="655608"/>
            <a:ext cx="12192000" cy="86264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5073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martrevise.craigndave.org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7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6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vision notes">
            <a:extLst>
              <a:ext uri="{FF2B5EF4-FFF2-40B4-BE49-F238E27FC236}">
                <a16:creationId xmlns:a16="http://schemas.microsoft.com/office/drawing/2014/main" id="{47CC60C6-3927-4F99-8DBF-693C32F343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518249"/>
            <a:ext cx="12192000" cy="53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29048BB-D25E-4A47-AB2D-E64E3B96B4F9}"/>
              </a:ext>
            </a:extLst>
          </p:cNvPr>
          <p:cNvSpPr/>
          <p:nvPr/>
        </p:nvSpPr>
        <p:spPr>
          <a:xfrm>
            <a:off x="0" y="3248167"/>
            <a:ext cx="12192000" cy="2678180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878B5-EF4B-4F5C-98CA-3E2E216034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0645" y="3638770"/>
            <a:ext cx="6610709" cy="81131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GB" dirty="0"/>
              <a:t>CA	S Wolverhampton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A504134C-DBDE-419A-A7F9-756BA556EE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83141" y="4705570"/>
            <a:ext cx="9025716" cy="1085630"/>
          </a:xfrm>
        </p:spPr>
        <p:txBody>
          <a:bodyPr/>
          <a:lstStyle/>
          <a:p>
            <a:r>
              <a:rPr lang="en-GB" b="1" dirty="0">
                <a:solidFill>
                  <a:schemeClr val="tx1"/>
                </a:solidFill>
              </a:rPr>
              <a:t>How to prepare students for computer science exams</a:t>
            </a:r>
          </a:p>
          <a:p>
            <a:r>
              <a:rPr lang="en-GB" b="1" dirty="0">
                <a:solidFill>
                  <a:schemeClr val="tx1"/>
                </a:solidFill>
              </a:rPr>
              <a:t>February 2021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7354B8E-CCD2-4284-A467-1DAC90131D92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</p:spTree>
    <p:extLst>
      <p:ext uri="{BB962C8B-B14F-4D97-AF65-F5344CB8AC3E}">
        <p14:creationId xmlns:p14="http://schemas.microsoft.com/office/powerpoint/2010/main" val="1230929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prepare students for exams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400" dirty="0"/>
              <a:t>Redefine revision in your classroom as a continual practice throughout the course and not something you do at the end.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Do as much programming and studying algorithms as you can throughout the whole course.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Lessons need to address questions not outcomes.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Low-stakes questioning on all the previously taught material since the beginning of the course in every lesson and/or for homework.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Keywords: write definitions, don’t simply display them on the wall.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400" dirty="0"/>
              <a:t>Practice exam questions with students: show them how to answer.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</p:spTree>
    <p:extLst>
      <p:ext uri="{BB962C8B-B14F-4D97-AF65-F5344CB8AC3E}">
        <p14:creationId xmlns:p14="http://schemas.microsoft.com/office/powerpoint/2010/main" val="24772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Questioning isn’t always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Spider diagram frameworks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Low-stakes questioning can also include completing a scaffolded spider diagram writing frame.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Comparing what they wrote with a pre-prepared answer.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9B203DA-1E3D-4B72-8F71-A8F55A3F1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939" y="113747"/>
            <a:ext cx="695383" cy="464168"/>
          </a:xfrm>
          <a:prstGeom prst="rect">
            <a:avLst/>
          </a:prstGeom>
        </p:spPr>
      </p:pic>
      <p:sp>
        <p:nvSpPr>
          <p:cNvPr id="37" name="Flowchart: Alternate Process 36">
            <a:extLst>
              <a:ext uri="{FF2B5EF4-FFF2-40B4-BE49-F238E27FC236}">
                <a16:creationId xmlns:a16="http://schemas.microsoft.com/office/drawing/2014/main" id="{7B6CB916-CE78-40F8-8A2E-7483C600133D}"/>
              </a:ext>
            </a:extLst>
          </p:cNvPr>
          <p:cNvSpPr/>
          <p:nvPr/>
        </p:nvSpPr>
        <p:spPr>
          <a:xfrm>
            <a:off x="5139764" y="4958861"/>
            <a:ext cx="2198077" cy="715107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Central processing unit</a:t>
            </a:r>
          </a:p>
        </p:txBody>
      </p:sp>
      <p:sp>
        <p:nvSpPr>
          <p:cNvPr id="38" name="Flowchart: Alternate Process 37">
            <a:extLst>
              <a:ext uri="{FF2B5EF4-FFF2-40B4-BE49-F238E27FC236}">
                <a16:creationId xmlns:a16="http://schemas.microsoft.com/office/drawing/2014/main" id="{34AE6CFA-C39A-42F9-97B9-7105259C34EA}"/>
              </a:ext>
            </a:extLst>
          </p:cNvPr>
          <p:cNvSpPr/>
          <p:nvPr/>
        </p:nvSpPr>
        <p:spPr>
          <a:xfrm>
            <a:off x="3274606" y="4958860"/>
            <a:ext cx="1343224" cy="715107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State the registers</a:t>
            </a:r>
          </a:p>
        </p:txBody>
      </p:sp>
      <p:sp>
        <p:nvSpPr>
          <p:cNvPr id="39" name="Flowchart: Alternate Process 38">
            <a:extLst>
              <a:ext uri="{FF2B5EF4-FFF2-40B4-BE49-F238E27FC236}">
                <a16:creationId xmlns:a16="http://schemas.microsoft.com/office/drawing/2014/main" id="{EC7A0295-8BEC-4B9F-B787-F78AC44FC91F}"/>
              </a:ext>
            </a:extLst>
          </p:cNvPr>
          <p:cNvSpPr/>
          <p:nvPr/>
        </p:nvSpPr>
        <p:spPr>
          <a:xfrm>
            <a:off x="489186" y="4278038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357382"/>
              </a:solidFill>
            </a:endParaRPr>
          </a:p>
        </p:txBody>
      </p:sp>
      <p:sp>
        <p:nvSpPr>
          <p:cNvPr id="40" name="Flowchart: Alternate Process 39">
            <a:extLst>
              <a:ext uri="{FF2B5EF4-FFF2-40B4-BE49-F238E27FC236}">
                <a16:creationId xmlns:a16="http://schemas.microsoft.com/office/drawing/2014/main" id="{1BB3E93C-358C-4D43-9560-C7D30D27FF79}"/>
              </a:ext>
            </a:extLst>
          </p:cNvPr>
          <p:cNvSpPr/>
          <p:nvPr/>
        </p:nvSpPr>
        <p:spPr>
          <a:xfrm>
            <a:off x="489186" y="4846606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357382"/>
              </a:solidFill>
            </a:endParaRPr>
          </a:p>
        </p:txBody>
      </p:sp>
      <p:sp>
        <p:nvSpPr>
          <p:cNvPr id="41" name="Flowchart: Alternate Process 40">
            <a:extLst>
              <a:ext uri="{FF2B5EF4-FFF2-40B4-BE49-F238E27FC236}">
                <a16:creationId xmlns:a16="http://schemas.microsoft.com/office/drawing/2014/main" id="{DB09959C-DAFE-4513-90A9-9AA8379AF3C0}"/>
              </a:ext>
            </a:extLst>
          </p:cNvPr>
          <p:cNvSpPr/>
          <p:nvPr/>
        </p:nvSpPr>
        <p:spPr>
          <a:xfrm>
            <a:off x="489186" y="5444925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357382"/>
              </a:solidFill>
            </a:endParaRPr>
          </a:p>
        </p:txBody>
      </p:sp>
      <p:sp>
        <p:nvSpPr>
          <p:cNvPr id="42" name="Flowchart: Alternate Process 41">
            <a:extLst>
              <a:ext uri="{FF2B5EF4-FFF2-40B4-BE49-F238E27FC236}">
                <a16:creationId xmlns:a16="http://schemas.microsoft.com/office/drawing/2014/main" id="{4EC5B983-5B38-4F3B-9CBA-AD3F635C4E64}"/>
              </a:ext>
            </a:extLst>
          </p:cNvPr>
          <p:cNvSpPr/>
          <p:nvPr/>
        </p:nvSpPr>
        <p:spPr>
          <a:xfrm>
            <a:off x="489186" y="6068661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357382"/>
              </a:solidFill>
            </a:endParaRPr>
          </a:p>
        </p:txBody>
      </p:sp>
      <p:sp>
        <p:nvSpPr>
          <p:cNvPr id="43" name="Flowchart: Alternate Process 42">
            <a:extLst>
              <a:ext uri="{FF2B5EF4-FFF2-40B4-BE49-F238E27FC236}">
                <a16:creationId xmlns:a16="http://schemas.microsoft.com/office/drawing/2014/main" id="{0FC4785F-1322-4333-B9F6-088882871D41}"/>
              </a:ext>
            </a:extLst>
          </p:cNvPr>
          <p:cNvSpPr/>
          <p:nvPr/>
        </p:nvSpPr>
        <p:spPr>
          <a:xfrm>
            <a:off x="7859775" y="4958860"/>
            <a:ext cx="1343224" cy="715107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State the units in a CPU</a:t>
            </a:r>
          </a:p>
        </p:txBody>
      </p:sp>
      <p:sp>
        <p:nvSpPr>
          <p:cNvPr id="44" name="Flowchart: Alternate Process 43">
            <a:extLst>
              <a:ext uri="{FF2B5EF4-FFF2-40B4-BE49-F238E27FC236}">
                <a16:creationId xmlns:a16="http://schemas.microsoft.com/office/drawing/2014/main" id="{14B925AE-E1C0-4A18-8A1B-9AB29A93722B}"/>
              </a:ext>
            </a:extLst>
          </p:cNvPr>
          <p:cNvSpPr/>
          <p:nvPr/>
        </p:nvSpPr>
        <p:spPr>
          <a:xfrm>
            <a:off x="9724932" y="4474029"/>
            <a:ext cx="1994961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357382"/>
              </a:solidFill>
            </a:endParaRPr>
          </a:p>
        </p:txBody>
      </p:sp>
      <p:sp>
        <p:nvSpPr>
          <p:cNvPr id="45" name="Flowchart: Alternate Process 44">
            <a:extLst>
              <a:ext uri="{FF2B5EF4-FFF2-40B4-BE49-F238E27FC236}">
                <a16:creationId xmlns:a16="http://schemas.microsoft.com/office/drawing/2014/main" id="{524EE78F-96A3-4066-8F81-31C07E96D606}"/>
              </a:ext>
            </a:extLst>
          </p:cNvPr>
          <p:cNvSpPr/>
          <p:nvPr/>
        </p:nvSpPr>
        <p:spPr>
          <a:xfrm>
            <a:off x="9724932" y="5092347"/>
            <a:ext cx="1994961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357382"/>
              </a:solidFill>
            </a:endParaRPr>
          </a:p>
        </p:txBody>
      </p:sp>
      <p:sp>
        <p:nvSpPr>
          <p:cNvPr id="46" name="Flowchart: Alternate Process 45">
            <a:extLst>
              <a:ext uri="{FF2B5EF4-FFF2-40B4-BE49-F238E27FC236}">
                <a16:creationId xmlns:a16="http://schemas.microsoft.com/office/drawing/2014/main" id="{837B8C00-86A1-40F1-A5D0-3FB8F9851BE2}"/>
              </a:ext>
            </a:extLst>
          </p:cNvPr>
          <p:cNvSpPr/>
          <p:nvPr/>
        </p:nvSpPr>
        <p:spPr>
          <a:xfrm>
            <a:off x="9724932" y="5710665"/>
            <a:ext cx="1994961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b="1" dirty="0">
              <a:solidFill>
                <a:srgbClr val="357382"/>
              </a:solidFill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81D4EB6-90AD-4BF7-B928-118D817AD59C}"/>
              </a:ext>
            </a:extLst>
          </p:cNvPr>
          <p:cNvCxnSpPr>
            <a:stCxn id="37" idx="3"/>
            <a:endCxn id="43" idx="1"/>
          </p:cNvCxnSpPr>
          <p:nvPr/>
        </p:nvCxnSpPr>
        <p:spPr>
          <a:xfrm flipV="1">
            <a:off x="7337841" y="5316414"/>
            <a:ext cx="521934" cy="1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D7B959AB-C827-4936-B9AC-6F0A925C1567}"/>
              </a:ext>
            </a:extLst>
          </p:cNvPr>
          <p:cNvCxnSpPr>
            <a:stCxn id="37" idx="1"/>
            <a:endCxn id="38" idx="3"/>
          </p:cNvCxnSpPr>
          <p:nvPr/>
        </p:nvCxnSpPr>
        <p:spPr>
          <a:xfrm flipH="1" flipV="1">
            <a:off x="4617830" y="5316414"/>
            <a:ext cx="521934" cy="1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E85E8165-9F92-4A79-AE06-BA518BF10C7B}"/>
              </a:ext>
            </a:extLst>
          </p:cNvPr>
          <p:cNvCxnSpPr>
            <a:cxnSpLocks/>
            <a:stCxn id="43" idx="3"/>
            <a:endCxn id="44" idx="1"/>
          </p:cNvCxnSpPr>
          <p:nvPr/>
        </p:nvCxnSpPr>
        <p:spPr>
          <a:xfrm flipV="1">
            <a:off x="9202999" y="4703072"/>
            <a:ext cx="521933" cy="613342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C1EF555A-9D29-4199-BF77-E2598238C5AE}"/>
              </a:ext>
            </a:extLst>
          </p:cNvPr>
          <p:cNvCxnSpPr>
            <a:cxnSpLocks/>
            <a:stCxn id="43" idx="3"/>
            <a:endCxn id="45" idx="1"/>
          </p:cNvCxnSpPr>
          <p:nvPr/>
        </p:nvCxnSpPr>
        <p:spPr>
          <a:xfrm>
            <a:off x="9202999" y="5316414"/>
            <a:ext cx="521933" cy="4976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093746-77FE-475C-BB9B-23C2A2C5A66A}"/>
              </a:ext>
            </a:extLst>
          </p:cNvPr>
          <p:cNvCxnSpPr>
            <a:cxnSpLocks/>
            <a:stCxn id="43" idx="3"/>
            <a:endCxn id="46" idx="1"/>
          </p:cNvCxnSpPr>
          <p:nvPr/>
        </p:nvCxnSpPr>
        <p:spPr>
          <a:xfrm>
            <a:off x="9202999" y="5316414"/>
            <a:ext cx="521933" cy="623294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4429AE6-9200-4C27-A00E-6F18C9EBD10F}"/>
              </a:ext>
            </a:extLst>
          </p:cNvPr>
          <p:cNvCxnSpPr>
            <a:cxnSpLocks/>
            <a:stCxn id="38" idx="1"/>
            <a:endCxn id="39" idx="3"/>
          </p:cNvCxnSpPr>
          <p:nvPr/>
        </p:nvCxnSpPr>
        <p:spPr>
          <a:xfrm flipH="1" flipV="1">
            <a:off x="2752672" y="4507081"/>
            <a:ext cx="521934" cy="809333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57F9065-C4AE-41D3-B325-ADFC432D9E7F}"/>
              </a:ext>
            </a:extLst>
          </p:cNvPr>
          <p:cNvCxnSpPr>
            <a:cxnSpLocks/>
            <a:stCxn id="38" idx="1"/>
            <a:endCxn id="40" idx="3"/>
          </p:cNvCxnSpPr>
          <p:nvPr/>
        </p:nvCxnSpPr>
        <p:spPr>
          <a:xfrm flipH="1" flipV="1">
            <a:off x="2752672" y="5075649"/>
            <a:ext cx="521934" cy="240765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EE7A160-88D6-4D33-BB2D-944CA05AEAD1}"/>
              </a:ext>
            </a:extLst>
          </p:cNvPr>
          <p:cNvCxnSpPr>
            <a:cxnSpLocks/>
            <a:stCxn id="38" idx="1"/>
            <a:endCxn id="41" idx="3"/>
          </p:cNvCxnSpPr>
          <p:nvPr/>
        </p:nvCxnSpPr>
        <p:spPr>
          <a:xfrm flipH="1">
            <a:off x="2752672" y="5316414"/>
            <a:ext cx="521934" cy="357554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AA8E052-2C20-47D5-B715-FA50E2FA6E07}"/>
              </a:ext>
            </a:extLst>
          </p:cNvPr>
          <p:cNvCxnSpPr>
            <a:cxnSpLocks/>
            <a:stCxn id="38" idx="1"/>
            <a:endCxn id="42" idx="3"/>
          </p:cNvCxnSpPr>
          <p:nvPr/>
        </p:nvCxnSpPr>
        <p:spPr>
          <a:xfrm flipH="1">
            <a:off x="2752672" y="5316414"/>
            <a:ext cx="521934" cy="981290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170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Questioning isn’t always questions!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Spider diagram frameworks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Low-stakes questioning can also include completing a scaffolded spider diagram writing frame.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Comparing what they wrote with a pre-prepared answer.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pic>
        <p:nvPicPr>
          <p:cNvPr id="5" name="Picture 4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E9B203DA-1E3D-4B72-8F71-A8F55A3F1D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939" y="113747"/>
            <a:ext cx="695383" cy="464168"/>
          </a:xfrm>
          <a:prstGeom prst="rect">
            <a:avLst/>
          </a:prstGeom>
        </p:spPr>
      </p:pic>
      <p:sp>
        <p:nvSpPr>
          <p:cNvPr id="6" name="Flowchart: Alternate Process 5">
            <a:extLst>
              <a:ext uri="{FF2B5EF4-FFF2-40B4-BE49-F238E27FC236}">
                <a16:creationId xmlns:a16="http://schemas.microsoft.com/office/drawing/2014/main" id="{9DEB92FB-AE24-4E58-9574-3D78C1E95B4A}"/>
              </a:ext>
            </a:extLst>
          </p:cNvPr>
          <p:cNvSpPr/>
          <p:nvPr/>
        </p:nvSpPr>
        <p:spPr>
          <a:xfrm>
            <a:off x="5139764" y="4958861"/>
            <a:ext cx="2198077" cy="715107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Central processing unit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127C514D-B264-4148-B3D8-1756267A3AF2}"/>
              </a:ext>
            </a:extLst>
          </p:cNvPr>
          <p:cNvSpPr/>
          <p:nvPr/>
        </p:nvSpPr>
        <p:spPr>
          <a:xfrm>
            <a:off x="3274606" y="4958860"/>
            <a:ext cx="1343224" cy="715107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State the registers</a:t>
            </a: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1DA35B1-5E96-451C-97D2-5679FAA0922D}"/>
              </a:ext>
            </a:extLst>
          </p:cNvPr>
          <p:cNvSpPr/>
          <p:nvPr/>
        </p:nvSpPr>
        <p:spPr>
          <a:xfrm>
            <a:off x="489186" y="4278038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Program Counter</a:t>
            </a: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00224BE5-3DDA-4EE2-97DC-BDB22F73A4F8}"/>
              </a:ext>
            </a:extLst>
          </p:cNvPr>
          <p:cNvSpPr/>
          <p:nvPr/>
        </p:nvSpPr>
        <p:spPr>
          <a:xfrm>
            <a:off x="489186" y="4846606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Memory Address Register</a:t>
            </a: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86223AE5-66D2-4DCB-8451-222E1D771026}"/>
              </a:ext>
            </a:extLst>
          </p:cNvPr>
          <p:cNvSpPr/>
          <p:nvPr/>
        </p:nvSpPr>
        <p:spPr>
          <a:xfrm>
            <a:off x="489186" y="5444925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Memory Data Register</a:t>
            </a: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15B30C14-27B2-4183-AC2C-EAF7DA7A5CAF}"/>
              </a:ext>
            </a:extLst>
          </p:cNvPr>
          <p:cNvSpPr/>
          <p:nvPr/>
        </p:nvSpPr>
        <p:spPr>
          <a:xfrm>
            <a:off x="489186" y="6068661"/>
            <a:ext cx="2263486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Accumulator</a:t>
            </a:r>
          </a:p>
        </p:txBody>
      </p:sp>
      <p:sp>
        <p:nvSpPr>
          <p:cNvPr id="12" name="Flowchart: Alternate Process 11">
            <a:extLst>
              <a:ext uri="{FF2B5EF4-FFF2-40B4-BE49-F238E27FC236}">
                <a16:creationId xmlns:a16="http://schemas.microsoft.com/office/drawing/2014/main" id="{BCBE0C7E-36B9-461C-9BD2-49CFDB9F3E69}"/>
              </a:ext>
            </a:extLst>
          </p:cNvPr>
          <p:cNvSpPr/>
          <p:nvPr/>
        </p:nvSpPr>
        <p:spPr>
          <a:xfrm>
            <a:off x="7859775" y="4958860"/>
            <a:ext cx="1343224" cy="715107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State the units in a CPU</a:t>
            </a:r>
          </a:p>
        </p:txBody>
      </p:sp>
      <p:sp>
        <p:nvSpPr>
          <p:cNvPr id="13" name="Flowchart: Alternate Process 12">
            <a:extLst>
              <a:ext uri="{FF2B5EF4-FFF2-40B4-BE49-F238E27FC236}">
                <a16:creationId xmlns:a16="http://schemas.microsoft.com/office/drawing/2014/main" id="{A5C23D9C-9E49-48A9-9D1F-6BA9174F6CA6}"/>
              </a:ext>
            </a:extLst>
          </p:cNvPr>
          <p:cNvSpPr/>
          <p:nvPr/>
        </p:nvSpPr>
        <p:spPr>
          <a:xfrm>
            <a:off x="9724932" y="4474029"/>
            <a:ext cx="1994961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Control unit</a:t>
            </a:r>
          </a:p>
        </p:txBody>
      </p:sp>
      <p:sp>
        <p:nvSpPr>
          <p:cNvPr id="14" name="Flowchart: Alternate Process 13">
            <a:extLst>
              <a:ext uri="{FF2B5EF4-FFF2-40B4-BE49-F238E27FC236}">
                <a16:creationId xmlns:a16="http://schemas.microsoft.com/office/drawing/2014/main" id="{2018401A-D81D-4B74-B380-EFE2A7974C7E}"/>
              </a:ext>
            </a:extLst>
          </p:cNvPr>
          <p:cNvSpPr/>
          <p:nvPr/>
        </p:nvSpPr>
        <p:spPr>
          <a:xfrm>
            <a:off x="9724932" y="5092347"/>
            <a:ext cx="1994961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Decode unit</a:t>
            </a:r>
          </a:p>
        </p:txBody>
      </p:sp>
      <p:sp>
        <p:nvSpPr>
          <p:cNvPr id="15" name="Flowchart: Alternate Process 14">
            <a:extLst>
              <a:ext uri="{FF2B5EF4-FFF2-40B4-BE49-F238E27FC236}">
                <a16:creationId xmlns:a16="http://schemas.microsoft.com/office/drawing/2014/main" id="{3B157179-FCC1-4CBC-8BC5-8DA7A551D731}"/>
              </a:ext>
            </a:extLst>
          </p:cNvPr>
          <p:cNvSpPr/>
          <p:nvPr/>
        </p:nvSpPr>
        <p:spPr>
          <a:xfrm>
            <a:off x="9724932" y="5710665"/>
            <a:ext cx="1994961" cy="458085"/>
          </a:xfrm>
          <a:prstGeom prst="flowChartAlternateProcess">
            <a:avLst/>
          </a:prstGeom>
          <a:noFill/>
          <a:ln w="38100">
            <a:solidFill>
              <a:srgbClr val="3573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357382"/>
                </a:solidFill>
              </a:rPr>
              <a:t>Arithmetic logic unit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71182C4-22AA-47F3-9931-D7665CAEF1AC}"/>
              </a:ext>
            </a:extLst>
          </p:cNvPr>
          <p:cNvCxnSpPr>
            <a:stCxn id="6" idx="3"/>
            <a:endCxn id="12" idx="1"/>
          </p:cNvCxnSpPr>
          <p:nvPr/>
        </p:nvCxnSpPr>
        <p:spPr>
          <a:xfrm flipV="1">
            <a:off x="7337841" y="5316414"/>
            <a:ext cx="521934" cy="1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BF16B04-F4FD-4D40-AA6A-096499FC6FB6}"/>
              </a:ext>
            </a:extLst>
          </p:cNvPr>
          <p:cNvCxnSpPr>
            <a:stCxn id="6" idx="1"/>
            <a:endCxn id="7" idx="3"/>
          </p:cNvCxnSpPr>
          <p:nvPr/>
        </p:nvCxnSpPr>
        <p:spPr>
          <a:xfrm flipH="1" flipV="1">
            <a:off x="4617830" y="5316414"/>
            <a:ext cx="521934" cy="1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0B6669-4B95-4E7A-B3B6-4B1974FCA15C}"/>
              </a:ext>
            </a:extLst>
          </p:cNvPr>
          <p:cNvCxnSpPr>
            <a:cxnSpLocks/>
            <a:stCxn id="12" idx="3"/>
            <a:endCxn id="13" idx="1"/>
          </p:cNvCxnSpPr>
          <p:nvPr/>
        </p:nvCxnSpPr>
        <p:spPr>
          <a:xfrm flipV="1">
            <a:off x="9202999" y="4703072"/>
            <a:ext cx="521933" cy="613342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A06429C-A612-479B-921E-6500D29F9C12}"/>
              </a:ext>
            </a:extLst>
          </p:cNvPr>
          <p:cNvCxnSpPr>
            <a:cxnSpLocks/>
            <a:stCxn id="12" idx="3"/>
            <a:endCxn id="14" idx="1"/>
          </p:cNvCxnSpPr>
          <p:nvPr/>
        </p:nvCxnSpPr>
        <p:spPr>
          <a:xfrm>
            <a:off x="9202999" y="5316414"/>
            <a:ext cx="521933" cy="4976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DA3A3677-AEC0-42C3-AE16-8B40652D60A7}"/>
              </a:ext>
            </a:extLst>
          </p:cNvPr>
          <p:cNvCxnSpPr>
            <a:cxnSpLocks/>
            <a:stCxn id="12" idx="3"/>
            <a:endCxn id="15" idx="1"/>
          </p:cNvCxnSpPr>
          <p:nvPr/>
        </p:nvCxnSpPr>
        <p:spPr>
          <a:xfrm>
            <a:off x="9202999" y="5316414"/>
            <a:ext cx="521933" cy="623294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5B199FD-5E42-4FAA-93CE-6DAD31A0EA73}"/>
              </a:ext>
            </a:extLst>
          </p:cNvPr>
          <p:cNvCxnSpPr>
            <a:cxnSpLocks/>
            <a:stCxn id="7" idx="1"/>
            <a:endCxn id="8" idx="3"/>
          </p:cNvCxnSpPr>
          <p:nvPr/>
        </p:nvCxnSpPr>
        <p:spPr>
          <a:xfrm flipH="1" flipV="1">
            <a:off x="2752672" y="4507081"/>
            <a:ext cx="521934" cy="809333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893FFF7-8B05-4059-948E-363583B95F1A}"/>
              </a:ext>
            </a:extLst>
          </p:cNvPr>
          <p:cNvCxnSpPr>
            <a:cxnSpLocks/>
            <a:stCxn id="7" idx="1"/>
            <a:endCxn id="9" idx="3"/>
          </p:cNvCxnSpPr>
          <p:nvPr/>
        </p:nvCxnSpPr>
        <p:spPr>
          <a:xfrm flipH="1" flipV="1">
            <a:off x="2752672" y="5075649"/>
            <a:ext cx="521934" cy="240765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CC3261F-ECCA-464D-ABF4-3D3CC4AC0018}"/>
              </a:ext>
            </a:extLst>
          </p:cNvPr>
          <p:cNvCxnSpPr>
            <a:cxnSpLocks/>
            <a:stCxn id="7" idx="1"/>
            <a:endCxn id="10" idx="3"/>
          </p:cNvCxnSpPr>
          <p:nvPr/>
        </p:nvCxnSpPr>
        <p:spPr>
          <a:xfrm flipH="1">
            <a:off x="2752672" y="5316414"/>
            <a:ext cx="521934" cy="357554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40B5BCB3-D3F4-43C7-A498-15F0825D3940}"/>
              </a:ext>
            </a:extLst>
          </p:cNvPr>
          <p:cNvCxnSpPr>
            <a:cxnSpLocks/>
            <a:stCxn id="7" idx="1"/>
            <a:endCxn id="11" idx="3"/>
          </p:cNvCxnSpPr>
          <p:nvPr/>
        </p:nvCxnSpPr>
        <p:spPr>
          <a:xfrm flipH="1">
            <a:off x="2752672" y="5316414"/>
            <a:ext cx="521934" cy="981290"/>
          </a:xfrm>
          <a:prstGeom prst="line">
            <a:avLst/>
          </a:prstGeom>
          <a:ln w="19050">
            <a:solidFill>
              <a:srgbClr val="3573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2330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Quiz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DC579-C963-4579-B5A1-0566E4D367EF}"/>
              </a:ext>
            </a:extLst>
          </p:cNvPr>
          <p:cNvSpPr/>
          <p:nvPr/>
        </p:nvSpPr>
        <p:spPr>
          <a:xfrm>
            <a:off x="8112369" y="666596"/>
            <a:ext cx="4079631" cy="6191404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EE43AF8-1724-4199-B079-6415E59F7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74" y="666596"/>
            <a:ext cx="3823048" cy="25486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5AC1DA5-4644-4DE1-AD63-9A7A97BA1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9302087" cy="4028981"/>
          </a:xfrm>
        </p:spPr>
        <p:txBody>
          <a:bodyPr/>
          <a:lstStyle/>
          <a:p>
            <a:r>
              <a:rPr lang="en-GB" dirty="0"/>
              <a:t>Spaced, retrieval and interleaving practice.</a:t>
            </a:r>
          </a:p>
          <a:p>
            <a:r>
              <a:rPr lang="en-GB" dirty="0"/>
              <a:t>Spending time each day to remember information will greatly decrease the effects of the forgetting curve.</a:t>
            </a:r>
          </a:p>
          <a:p>
            <a:r>
              <a:rPr lang="en-GB" dirty="0"/>
              <a:t>Increase the number of topics that are unlocked over time, don’t just focus just on what has been recently taught.</a:t>
            </a:r>
          </a:p>
        </p:txBody>
      </p:sp>
    </p:spTree>
    <p:extLst>
      <p:ext uri="{BB962C8B-B14F-4D97-AF65-F5344CB8AC3E}">
        <p14:creationId xmlns:p14="http://schemas.microsoft.com/office/powerpoint/2010/main" val="62079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Terms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DC579-C963-4579-B5A1-0566E4D367EF}"/>
              </a:ext>
            </a:extLst>
          </p:cNvPr>
          <p:cNvSpPr/>
          <p:nvPr/>
        </p:nvSpPr>
        <p:spPr>
          <a:xfrm>
            <a:off x="8112369" y="666596"/>
            <a:ext cx="4079631" cy="6191404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EE43AF8-1724-4199-B079-6415E59F7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74" y="666596"/>
            <a:ext cx="3823048" cy="25486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47A63EA-2689-4200-A079-0FD899C35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9220200" cy="4028981"/>
          </a:xfrm>
        </p:spPr>
        <p:txBody>
          <a:bodyPr/>
          <a:lstStyle/>
          <a:p>
            <a:r>
              <a:rPr lang="en-GB" dirty="0"/>
              <a:t>Don’t use as simple flashcards, interactive mode is far more powerful.</a:t>
            </a:r>
          </a:p>
          <a:p>
            <a:r>
              <a:rPr lang="en-GB" dirty="0"/>
              <a:t>Confidence indicators allow you to see the topics that need to be retaught.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33492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Smart Advance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DC579-C963-4579-B5A1-0566E4D367EF}"/>
              </a:ext>
            </a:extLst>
          </p:cNvPr>
          <p:cNvSpPr/>
          <p:nvPr/>
        </p:nvSpPr>
        <p:spPr>
          <a:xfrm>
            <a:off x="8112369" y="666596"/>
            <a:ext cx="4079631" cy="6191404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EE43AF8-1724-4199-B079-6415E59F7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74" y="666596"/>
            <a:ext cx="3823048" cy="2548698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C08F696-3B5C-403F-974D-5B7ADDB4FA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9343030" cy="4028981"/>
          </a:xfrm>
        </p:spPr>
        <p:txBody>
          <a:bodyPr/>
          <a:lstStyle/>
          <a:p>
            <a:r>
              <a:rPr lang="en-GB" dirty="0"/>
              <a:t>Know what the command words mean.</a:t>
            </a:r>
          </a:p>
          <a:p>
            <a:r>
              <a:rPr lang="en-GB" dirty="0"/>
              <a:t>Know how mark schemes work and how to structure answers using the command words.</a:t>
            </a:r>
          </a:p>
          <a:p>
            <a:r>
              <a:rPr lang="en-GB" dirty="0"/>
              <a:t>Do walking-talking questions, especially for algorithms.</a:t>
            </a:r>
          </a:p>
          <a:p>
            <a:r>
              <a:rPr lang="en-GB" dirty="0"/>
              <a:t>Engaging with the mark scheme is as important as answering the question. Online revision tools that only do the marking for the student are not helping. It is too passive.</a:t>
            </a:r>
          </a:p>
        </p:txBody>
      </p:sp>
    </p:spTree>
    <p:extLst>
      <p:ext uri="{BB962C8B-B14F-4D97-AF65-F5344CB8AC3E}">
        <p14:creationId xmlns:p14="http://schemas.microsoft.com/office/powerpoint/2010/main" val="23451769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Analytics reports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DC579-C963-4579-B5A1-0566E4D367EF}"/>
              </a:ext>
            </a:extLst>
          </p:cNvPr>
          <p:cNvSpPr/>
          <p:nvPr/>
        </p:nvSpPr>
        <p:spPr>
          <a:xfrm>
            <a:off x="8112369" y="666596"/>
            <a:ext cx="4079631" cy="6191404"/>
          </a:xfrm>
          <a:prstGeom prst="rect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EE43AF8-1724-4199-B079-6415E59F73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74" y="666596"/>
            <a:ext cx="3823048" cy="2548698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A4E6C2-F7DF-4751-ADBB-A8153717D5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8709837" cy="402898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Use data to inform your revision.</a:t>
            </a:r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dirty="0"/>
              <a:t>Find out more here: </a:t>
            </a:r>
            <a:r>
              <a:rPr lang="en-GB" dirty="0">
                <a:hlinkClick r:id="rId4"/>
              </a:rPr>
              <a:t>https://smartrevise.craigndave.org/</a:t>
            </a:r>
            <a:endParaRPr lang="en-GB" dirty="0"/>
          </a:p>
          <a:p>
            <a:pPr>
              <a:lnSpc>
                <a:spcPct val="100000"/>
              </a:lnSpc>
              <a:spcBef>
                <a:spcPts val="0"/>
              </a:spcBef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5288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to claim your free Smart Revise vouchers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1441"/>
            <a:ext cx="7795437" cy="402898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For years 11 and 13.</a:t>
            </a:r>
          </a:p>
          <a:p>
            <a:pPr marL="0" indent="0">
              <a:buNone/>
            </a:pPr>
            <a:r>
              <a:rPr lang="en-GB" dirty="0"/>
              <a:t>You must have registered to attend the meeting.</a:t>
            </a:r>
          </a:p>
          <a:p>
            <a:pPr marL="0" indent="0">
              <a:buNone/>
            </a:pPr>
            <a:r>
              <a:rPr lang="en-GB" dirty="0"/>
              <a:t>Complete an order within Smart Revise using the purchase order option and enter</a:t>
            </a:r>
            <a:br>
              <a:rPr lang="en-GB" dirty="0"/>
            </a:br>
            <a:r>
              <a:rPr lang="en-GB" dirty="0"/>
              <a:t>“CAS Wolverhampton” as the PO number. </a:t>
            </a:r>
          </a:p>
          <a:p>
            <a:pPr marL="0" indent="0">
              <a:buNone/>
            </a:pPr>
            <a:r>
              <a:rPr lang="en-GB" dirty="0"/>
              <a:t>Ignore the cost quoted.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:a16="http://schemas.microsoft.com/office/drawing/2014/main" id="{4EE43AF8-1724-4199-B079-6415E59F7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003" y="2622151"/>
            <a:ext cx="3241583" cy="21610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BD3A63-B1CE-4886-BE1C-060A9B1DB55E}"/>
              </a:ext>
            </a:extLst>
          </p:cNvPr>
          <p:cNvSpPr txBox="1"/>
          <p:nvPr/>
        </p:nvSpPr>
        <p:spPr>
          <a:xfrm>
            <a:off x="838200" y="5694134"/>
            <a:ext cx="107266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823554"/>
                </a:solidFill>
              </a:rPr>
              <a:t>I</a:t>
            </a:r>
            <a:r>
              <a:rPr lang="en-GB" sz="1800" dirty="0">
                <a:solidFill>
                  <a:srgbClr val="823554"/>
                </a:solidFill>
              </a:rPr>
              <a:t>f you have already purchased Smart Revise vouchers for your Y11 and Y13 class, drop us an email at admin@craigndave.co.uk using the same address as the registered teacher account.</a:t>
            </a:r>
            <a:endParaRPr lang="en-GB" dirty="0">
              <a:solidFill>
                <a:srgbClr val="823554"/>
              </a:solidFill>
            </a:endParaRPr>
          </a:p>
        </p:txBody>
      </p:sp>
      <p:pic>
        <p:nvPicPr>
          <p:cNvPr id="9" name="Picture 8" descr="A picture containing text, device&#10;&#10;Description automatically generated">
            <a:extLst>
              <a:ext uri="{FF2B5EF4-FFF2-40B4-BE49-F238E27FC236}">
                <a16:creationId xmlns:a16="http://schemas.microsoft.com/office/drawing/2014/main" id="{90936C14-0625-4211-AB25-D7FAAB04A4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939" y="113747"/>
            <a:ext cx="695383" cy="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This presentation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Part 1: What the research says about revision.</a:t>
            </a:r>
          </a:p>
          <a:p>
            <a:r>
              <a:rPr lang="en-GB" dirty="0"/>
              <a:t>Part 2: </a:t>
            </a:r>
            <a:r>
              <a:rPr lang="en-GB" dirty="0" err="1"/>
              <a:t>Craig’n’Dave’s</a:t>
            </a:r>
            <a:r>
              <a:rPr lang="en-GB" dirty="0"/>
              <a:t> six steps to success.</a:t>
            </a:r>
          </a:p>
          <a:p>
            <a:r>
              <a:rPr lang="en-GB" dirty="0"/>
              <a:t>Part 3: Exemplifying this with Smart Revise plus other ideas.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</p:spTree>
    <p:extLst>
      <p:ext uri="{BB962C8B-B14F-4D97-AF65-F5344CB8AC3E}">
        <p14:creationId xmlns:p14="http://schemas.microsoft.com/office/powerpoint/2010/main" val="3725597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91441"/>
            <a:ext cx="11240069" cy="4028981"/>
          </a:xfrm>
        </p:spPr>
        <p:txBody>
          <a:bodyPr/>
          <a:lstStyle/>
          <a:p>
            <a:r>
              <a:rPr lang="en-GB" sz="2400" dirty="0"/>
              <a:t>Murre, J. &amp; </a:t>
            </a:r>
            <a:r>
              <a:rPr lang="en-GB" sz="2400" dirty="0" err="1"/>
              <a:t>Dros</a:t>
            </a:r>
            <a:r>
              <a:rPr lang="en-GB" sz="2400" dirty="0"/>
              <a:t>, J., 2015.</a:t>
            </a:r>
            <a:br>
              <a:rPr lang="en-GB" sz="2400" dirty="0"/>
            </a:br>
            <a:r>
              <a:rPr lang="en-GB" sz="1600" dirty="0">
                <a:latin typeface="+mn-lt"/>
              </a:rPr>
              <a:t>Replication and Analysis of Ebbinghaus’ Forgetting Curve, https://www.ncbi.nlm.nih.gov/pmc/articles/PMC4492928/</a:t>
            </a:r>
            <a:endParaRPr lang="en-GB" sz="2400" dirty="0"/>
          </a:p>
          <a:p>
            <a:r>
              <a:rPr lang="en-GB" sz="2400" dirty="0" err="1"/>
              <a:t>Dunlosky</a:t>
            </a:r>
            <a:r>
              <a:rPr lang="en-GB" sz="2400" dirty="0"/>
              <a:t> J. et al, 2013.</a:t>
            </a:r>
            <a:br>
              <a:rPr lang="en-GB" sz="2400" b="1" dirty="0"/>
            </a:br>
            <a:r>
              <a:rPr lang="en-GB" sz="1600" dirty="0">
                <a:latin typeface="+mn-lt"/>
              </a:rPr>
              <a:t>Improving Students’ Learning With Effective Learning Techniques: Promising Directions From Cognitive and Educational Psychology</a:t>
            </a:r>
          </a:p>
          <a:p>
            <a:r>
              <a:rPr lang="en-GB" sz="2400" dirty="0"/>
              <a:t>Weinstein, Y., </a:t>
            </a:r>
            <a:r>
              <a:rPr lang="en-GB" sz="2400" dirty="0" err="1"/>
              <a:t>Sumeracki</a:t>
            </a:r>
            <a:r>
              <a:rPr lang="en-GB" sz="2400" dirty="0"/>
              <a:t>, M. and </a:t>
            </a:r>
            <a:r>
              <a:rPr lang="en-GB" sz="2400" dirty="0" err="1"/>
              <a:t>Caviglioli</a:t>
            </a:r>
            <a:r>
              <a:rPr lang="en-GB" sz="2400" dirty="0"/>
              <a:t>, O., 2018.</a:t>
            </a:r>
            <a:br>
              <a:rPr lang="en-GB" sz="2400" b="1" dirty="0"/>
            </a:br>
            <a:r>
              <a:rPr lang="en-GB" sz="1600" dirty="0">
                <a:latin typeface="+mn-lt"/>
              </a:rPr>
              <a:t>Understanding how we learn. London: Routledge, Taylor and Francis Group.</a:t>
            </a:r>
            <a:endParaRPr lang="en-GB" sz="1600" dirty="0">
              <a:solidFill>
                <a:srgbClr val="823554"/>
              </a:solidFill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GB" sz="1600" dirty="0">
                <a:solidFill>
                  <a:srgbClr val="823554"/>
                </a:solidFill>
                <a:latin typeface="+mn-lt"/>
              </a:rPr>
              <a:t>There are plenty of other studies too: Cepeda et al 2008, Bell &amp; Limber 2010, </a:t>
            </a:r>
            <a:r>
              <a:rPr lang="en-GB" sz="1600" dirty="0" err="1">
                <a:solidFill>
                  <a:srgbClr val="823554"/>
                </a:solidFill>
                <a:latin typeface="+mn-lt"/>
              </a:rPr>
              <a:t>Lonka</a:t>
            </a:r>
            <a:r>
              <a:rPr lang="en-GB" sz="1600" dirty="0">
                <a:solidFill>
                  <a:srgbClr val="823554"/>
                </a:solidFill>
                <a:latin typeface="+mn-lt"/>
              </a:rPr>
              <a:t> et al 1994, </a:t>
            </a:r>
            <a:r>
              <a:rPr lang="en-GB" sz="1600" dirty="0" err="1">
                <a:solidFill>
                  <a:srgbClr val="823554"/>
                </a:solidFill>
                <a:latin typeface="+mn-lt"/>
              </a:rPr>
              <a:t>Nist</a:t>
            </a:r>
            <a:r>
              <a:rPr lang="en-GB" sz="1600" dirty="0">
                <a:solidFill>
                  <a:srgbClr val="823554"/>
                </a:solidFill>
                <a:latin typeface="+mn-lt"/>
              </a:rPr>
              <a:t> &amp; Kirby 1989, Cioffi et al 1986, Gurung et al 2010, Spitzer 1939, Butler 2010, Karpicke &amp; Blunt 2011.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GB" dirty="0"/>
              <a:t>It is important students aren’t just left to revise for themselves.</a:t>
            </a:r>
            <a:br>
              <a:rPr lang="en-GB" dirty="0"/>
            </a:br>
            <a:r>
              <a:rPr lang="en-GB" dirty="0"/>
              <a:t>We need to prepare them well in advance and teach them what works.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</p:spTree>
    <p:extLst>
      <p:ext uri="{BB962C8B-B14F-4D97-AF65-F5344CB8AC3E}">
        <p14:creationId xmlns:p14="http://schemas.microsoft.com/office/powerpoint/2010/main" val="476596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do you start revision?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691441"/>
            <a:ext cx="11240069" cy="1525717"/>
          </a:xfrm>
        </p:spPr>
        <p:txBody>
          <a:bodyPr/>
          <a:lstStyle/>
          <a:p>
            <a:r>
              <a:rPr lang="en-GB" sz="2400" dirty="0"/>
              <a:t>After Christmas?</a:t>
            </a:r>
          </a:p>
          <a:p>
            <a:r>
              <a:rPr lang="en-GB" sz="2400" dirty="0"/>
              <a:t>After February half term?</a:t>
            </a:r>
          </a:p>
          <a:p>
            <a:r>
              <a:rPr lang="en-GB" sz="2400" dirty="0"/>
              <a:t>After Easter?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D13166-3834-4A1D-A9E3-331A6B346C5C}"/>
              </a:ext>
            </a:extLst>
          </p:cNvPr>
          <p:cNvSpPr txBox="1"/>
          <p:nvPr/>
        </p:nvSpPr>
        <p:spPr>
          <a:xfrm>
            <a:off x="838199" y="4326336"/>
            <a:ext cx="105053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3600" dirty="0">
                <a:latin typeface="Century Gothic" panose="020B0502020202020204" pitchFamily="34" charset="0"/>
                <a:ea typeface="+mj-ea"/>
                <a:cs typeface="+mj-cs"/>
              </a:rPr>
              <a:t>When do Craig and Dave start revision?</a:t>
            </a:r>
          </a:p>
          <a:p>
            <a:pPr marL="0" indent="0">
              <a:buNone/>
            </a:pPr>
            <a:r>
              <a:rPr lang="en-GB" sz="2400" dirty="0">
                <a:latin typeface="+mj-lt"/>
              </a:rPr>
              <a:t>After the very first topic has been taught, not just at the end of the course!</a:t>
            </a:r>
          </a:p>
        </p:txBody>
      </p:sp>
    </p:spTree>
    <p:extLst>
      <p:ext uri="{BB962C8B-B14F-4D97-AF65-F5344CB8AC3E}">
        <p14:creationId xmlns:p14="http://schemas.microsoft.com/office/powerpoint/2010/main" val="26214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954338" algn="l"/>
              </a:tabLst>
            </a:pPr>
            <a:r>
              <a:rPr lang="en-GB" dirty="0"/>
              <a:t>The research says there is…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4266644-71F3-4458-BE4A-8EA498C87C3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378446"/>
              </p:ext>
            </p:extLst>
          </p:nvPr>
        </p:nvGraphicFramePr>
        <p:xfrm>
          <a:off x="838200" y="2690813"/>
          <a:ext cx="10515600" cy="4029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Graphic 9" descr="Smiling face with solid fill with solid fill">
            <a:extLst>
              <a:ext uri="{FF2B5EF4-FFF2-40B4-BE49-F238E27FC236}">
                <a16:creationId xmlns:a16="http://schemas.microsoft.com/office/drawing/2014/main" id="{235896CF-75A8-4B91-927C-FA8A6EA74F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40410" y="3040857"/>
            <a:ext cx="914400" cy="914400"/>
          </a:xfrm>
          <a:prstGeom prst="rect">
            <a:avLst/>
          </a:prstGeom>
          <a:effectLst/>
        </p:spPr>
      </p:pic>
      <p:pic>
        <p:nvPicPr>
          <p:cNvPr id="12" name="Graphic 11" descr="Sad face with solid fill with solid fill">
            <a:extLst>
              <a:ext uri="{FF2B5EF4-FFF2-40B4-BE49-F238E27FC236}">
                <a16:creationId xmlns:a16="http://schemas.microsoft.com/office/drawing/2014/main" id="{C8E7F39C-6182-4AC0-AC62-24CBBDE5067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40410" y="5455443"/>
            <a:ext cx="914400" cy="914400"/>
          </a:xfrm>
          <a:prstGeom prst="rect">
            <a:avLst/>
          </a:prstGeom>
          <a:effectLst/>
        </p:spPr>
      </p:pic>
      <p:pic>
        <p:nvPicPr>
          <p:cNvPr id="14" name="Graphic 13" descr="Confused face with solid fill with solid fill">
            <a:extLst>
              <a:ext uri="{FF2B5EF4-FFF2-40B4-BE49-F238E27FC236}">
                <a16:creationId xmlns:a16="http://schemas.microsoft.com/office/drawing/2014/main" id="{FB9846E6-6C26-4B4D-BC0B-D7C8E5382F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247389" y="4248150"/>
            <a:ext cx="914400" cy="914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66509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Ineffective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Rereading work and textbooks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When a student simply reads or rereads their books or notes. It creates an illusion of knowing, when in fact many studies show students get nothing out of it.</a:t>
            </a:r>
          </a:p>
          <a:p>
            <a:r>
              <a:rPr lang="en-GB" dirty="0"/>
              <a:t>Using highlighter pens on notes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Surprisingly highlighting does little to boost performance and it may actually hurt performance on higher-level questions that require inference making.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FACA70A-4C6E-42B7-A9B7-0339D445F62D}"/>
              </a:ext>
            </a:extLst>
          </p:cNvPr>
          <p:cNvGrpSpPr/>
          <p:nvPr/>
        </p:nvGrpSpPr>
        <p:grpSpPr>
          <a:xfrm>
            <a:off x="8464062" y="1782063"/>
            <a:ext cx="3727938" cy="805815"/>
            <a:chOff x="560201" y="2820352"/>
            <a:chExt cx="9900763" cy="8058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CC38DC1-82B2-49C8-885A-13E7B41CB986}"/>
                </a:ext>
              </a:extLst>
            </p:cNvPr>
            <p:cNvSpPr/>
            <p:nvPr/>
          </p:nvSpPr>
          <p:spPr>
            <a:xfrm>
              <a:off x="560201" y="2820352"/>
              <a:ext cx="9900763" cy="805815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2710599"/>
                <a:satOff val="100000"/>
                <a:lumOff val="-14706"/>
                <a:alphaOff val="0"/>
              </a:schemeClr>
            </a:fillRef>
            <a:effectRef idx="0">
              <a:schemeClr val="accent3">
                <a:hueOff val="2710599"/>
                <a:satOff val="100000"/>
                <a:lumOff val="-1470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3612F78-947E-46A0-B8D1-ADFFBB8ED6F8}"/>
                </a:ext>
              </a:extLst>
            </p:cNvPr>
            <p:cNvSpPr txBox="1"/>
            <p:nvPr/>
          </p:nvSpPr>
          <p:spPr>
            <a:xfrm>
              <a:off x="560201" y="2820352"/>
              <a:ext cx="9900763" cy="805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39616" tIns="106680" rIns="106680" bIns="106680" numCol="1" spcCol="1270" anchor="ctr" anchorCtr="0">
              <a:noAutofit/>
            </a:bodyPr>
            <a:lstStyle/>
            <a:p>
              <a:pPr marL="0" lvl="0" indent="0" algn="l" defTabSz="1866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GB" sz="42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5977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Inefficient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Making notes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Effective summarising requires extensive training which makes this strategy less feasible. It has some impact for students that are skilled in summarising.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Notes are significantly more effective if they are written as questions and answers. Cornell your work!</a:t>
            </a:r>
          </a:p>
          <a:p>
            <a:r>
              <a:rPr lang="en-GB" dirty="0"/>
              <a:t>Any of the efficient techniques with friends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Many students like to get together with their friends to study. When that happens, the time will be used less efficiently – even if they are using a good technique – than if they were doing it on their own.</a:t>
            </a:r>
          </a:p>
          <a:p>
            <a:pPr marL="0" indent="0">
              <a:buNone/>
            </a:pPr>
            <a:endParaRPr lang="en-GB" sz="1800" dirty="0">
              <a:solidFill>
                <a:srgbClr val="823554"/>
              </a:solidFill>
              <a:latin typeface="+mn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2A447B2-E280-4BCB-9193-7DD1EE221F60}"/>
              </a:ext>
            </a:extLst>
          </p:cNvPr>
          <p:cNvGrpSpPr/>
          <p:nvPr/>
        </p:nvGrpSpPr>
        <p:grpSpPr>
          <a:xfrm>
            <a:off x="8464062" y="1782063"/>
            <a:ext cx="3727938" cy="805815"/>
            <a:chOff x="560201" y="2820352"/>
            <a:chExt cx="9900763" cy="8058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14D8EDD-B607-40B6-BF85-95624DF5EB97}"/>
                </a:ext>
              </a:extLst>
            </p:cNvPr>
            <p:cNvSpPr/>
            <p:nvPr/>
          </p:nvSpPr>
          <p:spPr>
            <a:xfrm>
              <a:off x="560201" y="2820352"/>
              <a:ext cx="9900763" cy="805815"/>
            </a:xfrm>
            <a:prstGeom prst="rect">
              <a:avLst/>
            </a:prstGeom>
            <a:solidFill>
              <a:srgbClr val="A5A5A5">
                <a:hueOff val="1355300"/>
                <a:satOff val="50000"/>
                <a:lumOff val="-7353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639616" tIns="106680" rIns="106680" bIns="106680" numCol="1" spcCol="1270" anchor="ctr" anchorCtr="0">
              <a:noAutofit/>
            </a:bodyPr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8D449E-BEC4-4F37-9E32-5C53544A9206}"/>
                </a:ext>
              </a:extLst>
            </p:cNvPr>
            <p:cNvSpPr txBox="1"/>
            <p:nvPr/>
          </p:nvSpPr>
          <p:spPr>
            <a:xfrm>
              <a:off x="560201" y="2820352"/>
              <a:ext cx="9900763" cy="805815"/>
            </a:xfrm>
            <a:prstGeom prst="rect">
              <a:avLst/>
            </a:prstGeom>
            <a:solidFill>
              <a:srgbClr val="A5A5A5">
                <a:hueOff val="1355300"/>
                <a:satOff val="50000"/>
                <a:lumOff val="-7353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639616" tIns="106680" rIns="106680" bIns="106680" numCol="1" spcCol="1270" anchor="ctr" anchorCtr="0">
              <a:no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4494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Spaced practice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Attempting to retrieve knowledge frequently. Doing the same practice again and again over a long period of time. Just because you think you have learned something, don’t put it to one side. The forgetting curve is real.</a:t>
            </a:r>
          </a:p>
          <a:p>
            <a:r>
              <a:rPr lang="en-GB" dirty="0"/>
              <a:t>Retrieval practice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Instead of rereading content, e.g., using flashcards passively, challenge yourself to write the definitions instead. This has a much bigger impact on performance than just reading.</a:t>
            </a:r>
          </a:p>
          <a:p>
            <a:r>
              <a:rPr lang="en-GB" dirty="0"/>
              <a:t>Interleaving topics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823554"/>
                </a:solidFill>
                <a:latin typeface="+mn-lt"/>
              </a:rPr>
              <a:t>Recent research has shown mixing up topics that have been previously taught is three times more effective than ‘blocking’ (only looking at one topic at a time). Quiz students on a variety of topics they have learned to date. Explaining the links between concepts is useful. E.g. array &gt; contiguous addresses &gt; index register &gt; static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2C028FD-0BF7-4C8A-B8AF-E4A1E187FA12}"/>
              </a:ext>
            </a:extLst>
          </p:cNvPr>
          <p:cNvGrpSpPr/>
          <p:nvPr/>
        </p:nvGrpSpPr>
        <p:grpSpPr>
          <a:xfrm>
            <a:off x="8464062" y="1782063"/>
            <a:ext cx="3727938" cy="805815"/>
            <a:chOff x="560201" y="2820352"/>
            <a:chExt cx="9900763" cy="80581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D75EDFC-578E-4F3C-8469-FCCCA38B4401}"/>
                </a:ext>
              </a:extLst>
            </p:cNvPr>
            <p:cNvSpPr/>
            <p:nvPr/>
          </p:nvSpPr>
          <p:spPr>
            <a:xfrm>
              <a:off x="560201" y="2820352"/>
              <a:ext cx="9900763" cy="805815"/>
            </a:xfrm>
            <a:prstGeom prst="rect">
              <a:avLst/>
            </a:pr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639616" tIns="106680" rIns="106680" bIns="106680" numCol="1" spcCol="1270" anchor="ctr" anchorCtr="0">
              <a:noAutofit/>
            </a:bodyPr>
            <a:lstStyle/>
            <a:p>
              <a:endParaRPr lang="en-GB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406955-4C6A-45D6-826F-BABA38724713}"/>
                </a:ext>
              </a:extLst>
            </p:cNvPr>
            <p:cNvSpPr txBox="1"/>
            <p:nvPr/>
          </p:nvSpPr>
          <p:spPr>
            <a:xfrm>
              <a:off x="560201" y="2820352"/>
              <a:ext cx="9900763" cy="805815"/>
            </a:xfrm>
            <a:prstGeom prst="rect">
              <a:avLst/>
            </a:prstGeom>
            <a:solidFill>
              <a:srgbClr val="A5A5A5">
                <a:hueOff val="0"/>
                <a:satOff val="0"/>
                <a:lumOff val="0"/>
                <a:alphaOff val="0"/>
              </a:srgbClr>
            </a:solidFill>
            <a:ln w="12700" cap="flat" cmpd="sng" algn="ctr">
              <a:solidFill>
                <a:prstClr val="white">
                  <a:hueOff val="0"/>
                  <a:satOff val="0"/>
                  <a:lumOff val="0"/>
                  <a:alphaOff val="0"/>
                </a:prstClr>
              </a:solidFill>
              <a:prstDash val="solid"/>
              <a:miter lim="800000"/>
            </a:ln>
            <a:effectLst/>
          </p:spPr>
          <p:txBody>
            <a:bodyPr spcFirstLastPara="0" vert="horz" wrap="square" lIns="639616" tIns="106680" rIns="106680" bIns="106680" numCol="1" spcCol="1270" anchor="ctr" anchorCtr="0">
              <a:noAutofit/>
            </a:bodyPr>
            <a:lstStyle/>
            <a:p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3895553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7BB84-2948-447B-AD9F-DF0DB06D2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Effective revision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0912E-0702-41B7-AEEA-B729A4C28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Our six steps to success…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B82801-600F-4893-B7CB-7BC20AF74A5F}"/>
              </a:ext>
            </a:extLst>
          </p:cNvPr>
          <p:cNvSpPr/>
          <p:nvPr/>
        </p:nvSpPr>
        <p:spPr>
          <a:xfrm>
            <a:off x="612018" y="931653"/>
            <a:ext cx="5055537" cy="586596"/>
          </a:xfrm>
          <a:prstGeom prst="rect">
            <a:avLst/>
          </a:prstGeom>
          <a:solidFill>
            <a:srgbClr val="8235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Century Gothic" panose="020B0502020202020204" pitchFamily="34" charset="0"/>
              </a:rPr>
              <a:t>How to prepare students for exams</a:t>
            </a:r>
          </a:p>
        </p:txBody>
      </p:sp>
    </p:spTree>
    <p:extLst>
      <p:ext uri="{BB962C8B-B14F-4D97-AF65-F5344CB8AC3E}">
        <p14:creationId xmlns:p14="http://schemas.microsoft.com/office/powerpoint/2010/main" val="28836070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2100</TotalTime>
  <Words>1162</Words>
  <Application>Microsoft Office PowerPoint</Application>
  <PresentationFormat>Widescreen</PresentationFormat>
  <Paragraphs>117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Century Gothic</vt:lpstr>
      <vt:lpstr>Source Sans Pro</vt:lpstr>
      <vt:lpstr>Office Theme</vt:lpstr>
      <vt:lpstr>CA S Wolverhampton</vt:lpstr>
      <vt:lpstr>This presentation</vt:lpstr>
      <vt:lpstr>The research</vt:lpstr>
      <vt:lpstr>When do you start revision?</vt:lpstr>
      <vt:lpstr>The research says there is…</vt:lpstr>
      <vt:lpstr>Ineffective revision</vt:lpstr>
      <vt:lpstr>Inefficient revision</vt:lpstr>
      <vt:lpstr>Effective revision</vt:lpstr>
      <vt:lpstr>Effective revision</vt:lpstr>
      <vt:lpstr>How to prepare students for exams</vt:lpstr>
      <vt:lpstr>Questioning isn’t always questions!</vt:lpstr>
      <vt:lpstr>Questioning isn’t always questions!</vt:lpstr>
      <vt:lpstr>Smart Quiz</vt:lpstr>
      <vt:lpstr>Smart Terms</vt:lpstr>
      <vt:lpstr>Smart Advance</vt:lpstr>
      <vt:lpstr>Analytics reports</vt:lpstr>
      <vt:lpstr>How to claim your free Smart Revise vouchers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Hillyard</dc:creator>
  <cp:lastModifiedBy>David Hillyard</cp:lastModifiedBy>
  <cp:revision>285</cp:revision>
  <dcterms:created xsi:type="dcterms:W3CDTF">2019-12-11T08:54:23Z</dcterms:created>
  <dcterms:modified xsi:type="dcterms:W3CDTF">2021-02-11T17:10:06Z</dcterms:modified>
</cp:coreProperties>
</file>