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2"/>
  </p:notesMasterIdLst>
  <p:sldIdLst>
    <p:sldId id="420" r:id="rId6"/>
    <p:sldId id="404" r:id="rId7"/>
    <p:sldId id="421" r:id="rId8"/>
    <p:sldId id="405" r:id="rId9"/>
    <p:sldId id="426" r:id="rId10"/>
    <p:sldId id="257"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B9B652-E671-4859-8468-9FB0D10AD0D4}">
          <p14:sldIdLst>
            <p14:sldId id="420"/>
            <p14:sldId id="404"/>
            <p14:sldId id="421"/>
            <p14:sldId id="405"/>
            <p14:sldId id="426"/>
          </p14:sldIdLst>
        </p14:section>
        <p14:section name="New Slides" id="{47CB7480-11DD-4CD3-A1EE-07B6A2D05A27}">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C225C-7729-4CAC-8757-73487F54FB51}" v="1" dt="2026-07-02T13:49:50.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0"/>
  </p:normalViewPr>
  <p:slideViewPr>
    <p:cSldViewPr snapToGrid="0">
      <p:cViewPr varScale="1">
        <p:scale>
          <a:sx n="81" d="100"/>
          <a:sy n="81" d="100"/>
        </p:scale>
        <p:origin x="8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u, Daljinder (DSIT)" userId="674bbedd-24e3-4980-927d-c76cacd2b920" providerId="ADAL" clId="{FFF237E3-2AD5-4925-A820-A6559936FC91}"/>
    <pc:docChg chg="undo custSel addSld delSld modSld modSection">
      <pc:chgData name="Mattu, Daljinder (DSIT)" userId="674bbedd-24e3-4980-927d-c76cacd2b920" providerId="ADAL" clId="{FFF237E3-2AD5-4925-A820-A6559936FC91}" dt="2026-07-02T13:50:04.367" v="85" actId="255"/>
      <pc:docMkLst>
        <pc:docMk/>
      </pc:docMkLst>
      <pc:sldChg chg="del">
        <pc:chgData name="Mattu, Daljinder (DSIT)" userId="674bbedd-24e3-4980-927d-c76cacd2b920" providerId="ADAL" clId="{FFF237E3-2AD5-4925-A820-A6559936FC91}" dt="2026-07-02T13:47:27.819" v="18" actId="47"/>
        <pc:sldMkLst>
          <pc:docMk/>
          <pc:sldMk cId="0" sldId="256"/>
        </pc:sldMkLst>
      </pc:sldChg>
      <pc:sldChg chg="modSp mod">
        <pc:chgData name="Mattu, Daljinder (DSIT)" userId="674bbedd-24e3-4980-927d-c76cacd2b920" providerId="ADAL" clId="{FFF237E3-2AD5-4925-A820-A6559936FC91}" dt="2026-07-02T13:47:57.916" v="45" actId="14100"/>
        <pc:sldMkLst>
          <pc:docMk/>
          <pc:sldMk cId="0" sldId="257"/>
        </pc:sldMkLst>
        <pc:spChg chg="mod">
          <ac:chgData name="Mattu, Daljinder (DSIT)" userId="674bbedd-24e3-4980-927d-c76cacd2b920" providerId="ADAL" clId="{FFF237E3-2AD5-4925-A820-A6559936FC91}" dt="2026-07-02T13:47:57.916" v="45" actId="14100"/>
          <ac:spMkLst>
            <pc:docMk/>
            <pc:sldMk cId="0" sldId="257"/>
            <ac:spMk id="20" creationId="{F2CC4A12-B847-AC18-346D-41CD3B3217BE}"/>
          </ac:spMkLst>
        </pc:spChg>
      </pc:sldChg>
      <pc:sldChg chg="del">
        <pc:chgData name="Mattu, Daljinder (DSIT)" userId="674bbedd-24e3-4980-927d-c76cacd2b920" providerId="ADAL" clId="{FFF237E3-2AD5-4925-A820-A6559936FC91}" dt="2026-07-02T13:47:42.204" v="21" actId="47"/>
        <pc:sldMkLst>
          <pc:docMk/>
          <pc:sldMk cId="0" sldId="260"/>
        </pc:sldMkLst>
      </pc:sldChg>
      <pc:sldChg chg="del">
        <pc:chgData name="Mattu, Daljinder (DSIT)" userId="674bbedd-24e3-4980-927d-c76cacd2b920" providerId="ADAL" clId="{FFF237E3-2AD5-4925-A820-A6559936FC91}" dt="2026-07-02T13:47:31.213" v="20" actId="47"/>
        <pc:sldMkLst>
          <pc:docMk/>
          <pc:sldMk cId="0" sldId="263"/>
        </pc:sldMkLst>
      </pc:sldChg>
      <pc:sldChg chg="del">
        <pc:chgData name="Mattu, Daljinder (DSIT)" userId="674bbedd-24e3-4980-927d-c76cacd2b920" providerId="ADAL" clId="{FFF237E3-2AD5-4925-A820-A6559936FC91}" dt="2026-07-02T13:47:30.002" v="19" actId="47"/>
        <pc:sldMkLst>
          <pc:docMk/>
          <pc:sldMk cId="2286131943" sldId="264"/>
        </pc:sldMkLst>
      </pc:sldChg>
      <pc:sldChg chg="del">
        <pc:chgData name="Mattu, Daljinder (DSIT)" userId="674bbedd-24e3-4980-927d-c76cacd2b920" providerId="ADAL" clId="{FFF237E3-2AD5-4925-A820-A6559936FC91}" dt="2026-07-02T13:47:06.974" v="17" actId="47"/>
        <pc:sldMkLst>
          <pc:docMk/>
          <pc:sldMk cId="0" sldId="281"/>
        </pc:sldMkLst>
      </pc:sldChg>
      <pc:sldChg chg="del">
        <pc:chgData name="Mattu, Daljinder (DSIT)" userId="674bbedd-24e3-4980-927d-c76cacd2b920" providerId="ADAL" clId="{FFF237E3-2AD5-4925-A820-A6559936FC91}" dt="2026-07-02T13:46:07.251" v="0" actId="47"/>
        <pc:sldMkLst>
          <pc:docMk/>
          <pc:sldMk cId="2766209990" sldId="406"/>
        </pc:sldMkLst>
      </pc:sldChg>
      <pc:sldChg chg="add del">
        <pc:chgData name="Mattu, Daljinder (DSIT)" userId="674bbedd-24e3-4980-927d-c76cacd2b920" providerId="ADAL" clId="{FFF237E3-2AD5-4925-A820-A6559936FC91}" dt="2026-07-02T13:48:47.773" v="48" actId="47"/>
        <pc:sldMkLst>
          <pc:docMk/>
          <pc:sldMk cId="3341393358" sldId="421"/>
        </pc:sldMkLst>
      </pc:sldChg>
      <pc:sldChg chg="del">
        <pc:chgData name="Mattu, Daljinder (DSIT)" userId="674bbedd-24e3-4980-927d-c76cacd2b920" providerId="ADAL" clId="{FFF237E3-2AD5-4925-A820-A6559936FC91}" dt="2026-07-02T13:46:16.793" v="1" actId="47"/>
        <pc:sldMkLst>
          <pc:docMk/>
          <pc:sldMk cId="531073241" sldId="422"/>
        </pc:sldMkLst>
      </pc:sldChg>
      <pc:sldChg chg="del">
        <pc:chgData name="Mattu, Daljinder (DSIT)" userId="674bbedd-24e3-4980-927d-c76cacd2b920" providerId="ADAL" clId="{FFF237E3-2AD5-4925-A820-A6559936FC91}" dt="2026-07-02T13:48:35.579" v="46" actId="47"/>
        <pc:sldMkLst>
          <pc:docMk/>
          <pc:sldMk cId="2488008339" sldId="423"/>
        </pc:sldMkLst>
      </pc:sldChg>
      <pc:sldChg chg="del">
        <pc:chgData name="Mattu, Daljinder (DSIT)" userId="674bbedd-24e3-4980-927d-c76cacd2b920" providerId="ADAL" clId="{FFF237E3-2AD5-4925-A820-A6559936FC91}" dt="2026-07-02T13:46:17.247" v="2" actId="47"/>
        <pc:sldMkLst>
          <pc:docMk/>
          <pc:sldMk cId="1681114885" sldId="424"/>
        </pc:sldMkLst>
      </pc:sldChg>
      <pc:sldChg chg="delSp modSp mod">
        <pc:chgData name="Mattu, Daljinder (DSIT)" userId="674bbedd-24e3-4980-927d-c76cacd2b920" providerId="ADAL" clId="{FFF237E3-2AD5-4925-A820-A6559936FC91}" dt="2026-07-02T13:50:04.367" v="85" actId="255"/>
        <pc:sldMkLst>
          <pc:docMk/>
          <pc:sldMk cId="3940369135" sldId="426"/>
        </pc:sldMkLst>
        <pc:spChg chg="mod">
          <ac:chgData name="Mattu, Daljinder (DSIT)" userId="674bbedd-24e3-4980-927d-c76cacd2b920" providerId="ADAL" clId="{FFF237E3-2AD5-4925-A820-A6559936FC91}" dt="2026-07-02T13:50:04.367" v="85" actId="255"/>
          <ac:spMkLst>
            <pc:docMk/>
            <pc:sldMk cId="3940369135" sldId="426"/>
            <ac:spMk id="2" creationId="{B85F9FC3-5657-D3B8-1E73-3170804F58E7}"/>
          </ac:spMkLst>
        </pc:spChg>
        <pc:spChg chg="del mod">
          <ac:chgData name="Mattu, Daljinder (DSIT)" userId="674bbedd-24e3-4980-927d-c76cacd2b920" providerId="ADAL" clId="{FFF237E3-2AD5-4925-A820-A6559936FC91}" dt="2026-07-02T13:49:54.148" v="84" actId="478"/>
          <ac:spMkLst>
            <pc:docMk/>
            <pc:sldMk cId="3940369135" sldId="426"/>
            <ac:spMk id="9" creationId="{4DF95826-E384-D3FC-EAA7-202A567AF6D0}"/>
          </ac:spMkLst>
        </pc:spChg>
      </pc:sldChg>
      <pc:sldChg chg="del">
        <pc:chgData name="Mattu, Daljinder (DSIT)" userId="674bbedd-24e3-4980-927d-c76cacd2b920" providerId="ADAL" clId="{FFF237E3-2AD5-4925-A820-A6559936FC91}" dt="2026-07-02T13:49:18.512" v="49" actId="47"/>
        <pc:sldMkLst>
          <pc:docMk/>
          <pc:sldMk cId="3825732074" sldId="4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D312-BEA1-4D30-92A3-3C0EF846F76C}" type="datetimeFigureOut">
              <a:t>7/2/2026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2C206-5722-4BE2-A340-31D1F00C6A91}" type="slidenum">
              <a:t>‹#›</a:t>
            </a:fld>
            <a:endParaRPr lang="en-GB"/>
          </a:p>
        </p:txBody>
      </p:sp>
    </p:spTree>
    <p:extLst>
      <p:ext uri="{BB962C8B-B14F-4D97-AF65-F5344CB8AC3E}">
        <p14:creationId xmlns:p14="http://schemas.microsoft.com/office/powerpoint/2010/main" val="310524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817432-7318-4D1C-8FE6-A01C4C012CDC}" type="slidenum">
              <a:rPr lang="en-GB" smtClean="0"/>
              <a:t>2</a:t>
            </a:fld>
            <a:endParaRPr lang="en-GB"/>
          </a:p>
        </p:txBody>
      </p:sp>
    </p:spTree>
    <p:extLst>
      <p:ext uri="{BB962C8B-B14F-4D97-AF65-F5344CB8AC3E}">
        <p14:creationId xmlns:p14="http://schemas.microsoft.com/office/powerpoint/2010/main" val="268220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70F8-8170-0558-CC47-6509FB918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7C46D-F062-55F1-0FD3-76D850F4C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02CBB-0F81-2968-39F0-9A6E8D607E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E10818-97A7-F41F-0F1B-B5DFB533BF7A}"/>
              </a:ext>
            </a:extLst>
          </p:cNvPr>
          <p:cNvSpPr>
            <a:spLocks noGrp="1"/>
          </p:cNvSpPr>
          <p:nvPr>
            <p:ph type="sldNum" sz="quarter" idx="5"/>
          </p:nvPr>
        </p:nvSpPr>
        <p:spPr/>
        <p:txBody>
          <a:bodyPr/>
          <a:lstStyle/>
          <a:p>
            <a:fld id="{E9817432-7318-4D1C-8FE6-A01C4C012CDC}" type="slidenum">
              <a:rPr lang="en-GB" smtClean="0"/>
              <a:t>3</a:t>
            </a:fld>
            <a:endParaRPr lang="en-GB"/>
          </a:p>
        </p:txBody>
      </p:sp>
    </p:spTree>
    <p:extLst>
      <p:ext uri="{BB962C8B-B14F-4D97-AF65-F5344CB8AC3E}">
        <p14:creationId xmlns:p14="http://schemas.microsoft.com/office/powerpoint/2010/main" val="135089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138D4-EC5C-70AD-A1A5-849C5D822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08DEF-C668-B268-387E-47BEEC639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B1E3D-36CC-3FEE-B6F5-456B4E41B5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1BE122-913B-22A0-BEB7-F4011E3F9CA8}"/>
              </a:ext>
            </a:extLst>
          </p:cNvPr>
          <p:cNvSpPr>
            <a:spLocks noGrp="1"/>
          </p:cNvSpPr>
          <p:nvPr>
            <p:ph type="sldNum" sz="quarter" idx="5"/>
          </p:nvPr>
        </p:nvSpPr>
        <p:spPr/>
        <p:txBody>
          <a:bodyPr/>
          <a:lstStyle/>
          <a:p>
            <a:fld id="{1B61BB14-F69A-42DC-BEE1-C286D1934B01}" type="slidenum">
              <a:rPr lang="en-GB" smtClean="0"/>
              <a:t>4</a:t>
            </a:fld>
            <a:endParaRPr lang="en-GB"/>
          </a:p>
        </p:txBody>
      </p:sp>
    </p:spTree>
    <p:extLst>
      <p:ext uri="{BB962C8B-B14F-4D97-AF65-F5344CB8AC3E}">
        <p14:creationId xmlns:p14="http://schemas.microsoft.com/office/powerpoint/2010/main" val="214149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16BC6-AC8C-F09E-FE8C-397AEE146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475A2-6A52-9D57-8033-86B5BE67B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D5E2D4-6299-C4CD-070A-42D8369069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A62685-D5D6-BF10-3107-6E81008B7EFA}"/>
              </a:ext>
            </a:extLst>
          </p:cNvPr>
          <p:cNvSpPr>
            <a:spLocks noGrp="1"/>
          </p:cNvSpPr>
          <p:nvPr>
            <p:ph type="sldNum" sz="quarter" idx="5"/>
          </p:nvPr>
        </p:nvSpPr>
        <p:spPr/>
        <p:txBody>
          <a:bodyPr/>
          <a:lstStyle/>
          <a:p>
            <a:fld id="{E9817432-7318-4D1C-8FE6-A01C4C012CDC}" type="slidenum">
              <a:rPr lang="en-GB" smtClean="0"/>
              <a:t>5</a:t>
            </a:fld>
            <a:endParaRPr lang="en-GB"/>
          </a:p>
        </p:txBody>
      </p:sp>
    </p:spTree>
    <p:extLst>
      <p:ext uri="{BB962C8B-B14F-4D97-AF65-F5344CB8AC3E}">
        <p14:creationId xmlns:p14="http://schemas.microsoft.com/office/powerpoint/2010/main" val="251945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02/07/2026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9" name="TextBox 8">
            <a:extLst>
              <a:ext uri="{FF2B5EF4-FFF2-40B4-BE49-F238E27FC236}">
                <a16:creationId xmlns:a16="http://schemas.microsoft.com/office/drawing/2014/main" id="{5F1E98DB-4011-45E9-8ACD-C7455B7CFDD5}"/>
              </a:ext>
            </a:extLst>
          </p:cNvPr>
          <p:cNvSpPr txBox="1"/>
          <p:nvPr>
            <p:extLst>
              <p:ext uri="{1162E1C5-73C7-4A58-AE30-91384D911F3F}">
                <p184:classification xmlns:p184="http://schemas.microsoft.com/office/powerpoint/2018/4/main" val="hdr"/>
              </p:ext>
            </p:extLst>
          </p:nvPr>
        </p:nvSpPr>
        <p:spPr>
          <a:xfrm>
            <a:off x="5836412" y="63500"/>
            <a:ext cx="544513"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OFFICIAL</a:t>
            </a:r>
          </a:p>
        </p:txBody>
      </p:sp>
      <p:sp>
        <p:nvSpPr>
          <p:cNvPr id="10" name="TextBox 9">
            <a:extLst>
              <a:ext uri="{FF2B5EF4-FFF2-40B4-BE49-F238E27FC236}">
                <a16:creationId xmlns:a16="http://schemas.microsoft.com/office/drawing/2014/main" id="{ABC9996E-3C2F-D307-32E5-0983CFF304C6}"/>
              </a:ext>
            </a:extLst>
          </p:cNvPr>
          <p:cNvSpPr txBox="1"/>
          <p:nvPr>
            <p:extLst>
              <p:ext uri="{1162E1C5-73C7-4A58-AE30-91384D911F3F}">
                <p184:classification xmlns:p184="http://schemas.microsoft.com/office/powerpoint/2018/4/main" val="ftr"/>
              </p:ext>
            </p:extLst>
          </p:nvPr>
        </p:nvSpPr>
        <p:spPr>
          <a:xfrm>
            <a:off x="5836412" y="6642100"/>
            <a:ext cx="544513"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OFFICIAL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mailto:TechFirst@digitalinnovators.co.uk" TargetMode="External"/><Relationship Id="rId3" Type="http://schemas.openxmlformats.org/officeDocument/2006/relationships/image" Target="../media/image3.png"/><Relationship Id="rId7" Type="http://schemas.openxmlformats.org/officeDocument/2006/relationships/hyperlink" Target="mailto:TechFirst@stem.org.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techfirst@techeducators.co.uk"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PPT_6.png" descr="PPT_6.png"/>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a:fillRect/>
          </a:stretch>
        </p:blipFill>
        <p:spPr>
          <a:xfrm rot="20472001" flipH="1">
            <a:off x="-815428" y="130236"/>
            <a:ext cx="13751647" cy="6388352"/>
          </a:xfrm>
          <a:custGeom>
            <a:avLst/>
            <a:gdLst/>
            <a:ahLst/>
            <a:cxnLst>
              <a:cxn ang="0">
                <a:pos x="wd2" y="hd2"/>
              </a:cxn>
              <a:cxn ang="5400000">
                <a:pos x="wd2" y="hd2"/>
              </a:cxn>
              <a:cxn ang="10800000">
                <a:pos x="wd2" y="hd2"/>
              </a:cxn>
              <a:cxn ang="16200000">
                <a:pos x="wd2" y="hd2"/>
              </a:cxn>
            </a:cxnLst>
            <a:rect l="0" t="0" r="r" b="b"/>
            <a:pathLst>
              <a:path w="21600" h="21600" extrusionOk="0">
                <a:moveTo>
                  <a:pt x="0" y="6840"/>
                </a:moveTo>
                <a:lnTo>
                  <a:pt x="2334" y="21600"/>
                </a:lnTo>
                <a:lnTo>
                  <a:pt x="13285" y="21600"/>
                </a:lnTo>
                <a:lnTo>
                  <a:pt x="21600" y="15506"/>
                </a:lnTo>
                <a:lnTo>
                  <a:pt x="19148" y="0"/>
                </a:lnTo>
                <a:lnTo>
                  <a:pt x="9335" y="0"/>
                </a:lnTo>
                <a:lnTo>
                  <a:pt x="0" y="6840"/>
                </a:lnTo>
                <a:close/>
              </a:path>
            </a:pathLst>
          </a:custGeom>
          <a:ln w="12700">
            <a:miter lim="400000"/>
          </a:ln>
        </p:spPr>
      </p:pic>
      <p:pic>
        <p:nvPicPr>
          <p:cNvPr id="341" name="Image" descr="Image"/>
          <p:cNvPicPr>
            <a:picLocks noGrp="1" noRot="1" noChangeAspect="1" noMove="1" noResize="1" noEditPoints="1" noAdjustHandles="1" noChangeArrowheads="1" noChangeShapeType="1" noCrop="1"/>
          </p:cNvPicPr>
          <p:nvPr/>
        </p:nvPicPr>
        <p:blipFill>
          <a:blip r:embed="rId3"/>
          <a:stretch>
            <a:fillRect/>
          </a:stretch>
        </p:blipFill>
        <p:spPr>
          <a:xfrm>
            <a:off x="2883649" y="54490"/>
            <a:ext cx="6616891" cy="6558027"/>
          </a:xfrm>
          <a:prstGeom prst="rect">
            <a:avLst/>
          </a:prstGeom>
          <a:ln w="12700">
            <a:miter lim="400000"/>
          </a:ln>
        </p:spPr>
      </p:pic>
      <p:pic>
        <p:nvPicPr>
          <p:cNvPr id="342" name="DSTI_Black_Digital-01.png" descr="DSTI_Black_Digital-01.png"/>
          <p:cNvPicPr>
            <a:picLocks noGrp="1" noRot="1" noChangeAspect="1" noMove="1" noResize="1" noEditPoints="1" noAdjustHandles="1" noChangeArrowheads="1" noChangeShapeType="1" noCrop="1"/>
          </p:cNvPicPr>
          <p:nvPr/>
        </p:nvPicPr>
        <p:blipFill>
          <a:blip r:embed="rId4"/>
          <a:stretch>
            <a:fillRect/>
          </a:stretch>
        </p:blipFill>
        <p:spPr>
          <a:xfrm>
            <a:off x="418244" y="325077"/>
            <a:ext cx="1825836" cy="919866"/>
          </a:xfrm>
          <a:prstGeom prst="rect">
            <a:avLst/>
          </a:prstGeom>
          <a:ln w="12700">
            <a:miter lim="400000"/>
          </a:ln>
        </p:spPr>
      </p:pic>
      <p:pic>
        <p:nvPicPr>
          <p:cNvPr id="4" name="Picture 3">
            <a:extLst>
              <a:ext uri="{FF2B5EF4-FFF2-40B4-BE49-F238E27FC236}">
                <a16:creationId xmlns:a16="http://schemas.microsoft.com/office/drawing/2014/main" id="{29D89042-336B-B7F8-E772-1CCCD3DFCDA1}"/>
              </a:ext>
            </a:extLst>
          </p:cNvPr>
          <p:cNvPicPr>
            <a:picLocks noChangeAspect="1"/>
          </p:cNvPicPr>
          <p:nvPr/>
        </p:nvPicPr>
        <p:blipFill>
          <a:blip r:embed="rId5"/>
          <a:srcRect l="48108" t="24394" r="3166" b="19558"/>
          <a:stretch>
            <a:fillRect/>
          </a:stretch>
        </p:blipFill>
        <p:spPr>
          <a:xfrm>
            <a:off x="3048000" y="2851558"/>
            <a:ext cx="5940663" cy="1673651"/>
          </a:xfrm>
          <a:prstGeom prst="rect">
            <a:avLst/>
          </a:prstGeom>
        </p:spPr>
      </p:pic>
      <p:sp>
        <p:nvSpPr>
          <p:cNvPr id="2"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6134F2D9-3302-5CA2-4079-4D940D535405}"/>
              </a:ext>
            </a:extLst>
          </p:cNvPr>
          <p:cNvSpPr txBox="1"/>
          <p:nvPr/>
        </p:nvSpPr>
        <p:spPr>
          <a:xfrm>
            <a:off x="1679595" y="4276716"/>
            <a:ext cx="8677472" cy="383864"/>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xmlns:lc="http://schemas.openxmlformats.org/drawingml/2006/lockedCanvas" val="1"/>
            </a:ext>
          </a:extLst>
        </p:spPr>
        <p:txBody>
          <a:bodyPr lIns="21166" tIns="21166" rIns="21166" bIns="21166"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55600" rtl="0" fontAlgn="auto" latinLnBrk="0" hangingPunct="0">
              <a:lnSpc>
                <a:spcPct val="12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Roboto Regular"/>
                <a:ea typeface="Roboto Regular"/>
                <a:cs typeface="Roboto Regular"/>
                <a:sym typeface="Roboto Regular"/>
              </a:defRPr>
            </a:lvl1pPr>
            <a:lvl2pPr marL="0" marR="0" indent="457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9pPr>
          </a:lstStyle>
          <a:p>
            <a:r>
              <a:rPr lang="en-GB" b="1"/>
              <a:t>TechFirst@dsit.gov.uk</a:t>
            </a:r>
          </a:p>
        </p:txBody>
      </p:sp>
    </p:spTree>
    <p:extLst>
      <p:ext uri="{BB962C8B-B14F-4D97-AF65-F5344CB8AC3E}">
        <p14:creationId xmlns:p14="http://schemas.microsoft.com/office/powerpoint/2010/main" val="2850501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3691-BAAD-EB29-784B-A9A4E0CA7B27}"/>
            </a:ext>
          </a:extLst>
        </p:cNvPr>
        <p:cNvGrpSpPr/>
        <p:nvPr/>
      </p:nvGrpSpPr>
      <p:grpSpPr>
        <a:xfrm>
          <a:off x="0" y="0"/>
          <a:ext cx="0" cy="0"/>
          <a:chOff x="0" y="0"/>
          <a:chExt cx="0" cy="0"/>
        </a:xfrm>
      </p:grpSpPr>
      <p:pic>
        <p:nvPicPr>
          <p:cNvPr id="528" name="DSTI_Black_Digital-01.png" descr="DSTI_Black_Digital-01.png">
            <a:extLst>
              <a:ext uri="{FF2B5EF4-FFF2-40B4-BE49-F238E27FC236}">
                <a16:creationId xmlns:a16="http://schemas.microsoft.com/office/drawing/2014/main" id="{04439F2D-D552-7A22-961D-4F2D8D46A8D6}"/>
              </a:ext>
            </a:extLst>
          </p:cNvPr>
          <p:cNvPicPr>
            <a:picLocks noGrp="1" noRot="1" noChangeAspect="1" noMove="1" noResize="1" noEditPoints="1" noAdjustHandles="1" noChangeArrowheads="1" noChangeShapeType="1" noCrop="1"/>
          </p:cNvPicPr>
          <p:nvPr/>
        </p:nvPicPr>
        <p:blipFill>
          <a:blip r:embed="rId3"/>
          <a:stretch>
            <a:fillRect/>
          </a:stretch>
        </p:blipFill>
        <p:spPr>
          <a:xfrm>
            <a:off x="10099542" y="325077"/>
            <a:ext cx="1825836" cy="919866"/>
          </a:xfrm>
          <a:prstGeom prst="rect">
            <a:avLst/>
          </a:prstGeom>
          <a:ln w="12700">
            <a:miter lim="400000"/>
          </a:ln>
        </p:spPr>
      </p:pic>
      <p:sp>
        <p:nvSpPr>
          <p:cNvPr id="3" name="Slide Number Placeholder 2">
            <a:extLst>
              <a:ext uri="{FF2B5EF4-FFF2-40B4-BE49-F238E27FC236}">
                <a16:creationId xmlns:a16="http://schemas.microsoft.com/office/drawing/2014/main" id="{E348A684-F641-10FC-64BE-070059DC1E84}"/>
              </a:ext>
            </a:extLst>
          </p:cNvPr>
          <p:cNvSpPr>
            <a:spLocks noGrp="1"/>
          </p:cNvSpPr>
          <p:nvPr>
            <p:ph type="sldNum" sz="quarter" idx="10"/>
          </p:nvPr>
        </p:nvSpPr>
        <p:spPr>
          <a:xfrm>
            <a:off x="1746926" y="5672980"/>
            <a:ext cx="2743200" cy="365125"/>
          </a:xfrm>
        </p:spPr>
        <p:txBody>
          <a:bodyPr/>
          <a:lstStyle/>
          <a:p>
            <a:fld id="{8F7E9438-18F9-46BA-95FA-E23A9B4276B8}" type="slidenum">
              <a:rPr lang="en-GB" smtClean="0">
                <a:latin typeface="Roboto Regular"/>
                <a:cs typeface="Arial" panose="020B0604020202020204" pitchFamily="34" charset="0"/>
              </a:rPr>
              <a:pPr/>
              <a:t>2</a:t>
            </a:fld>
            <a:endParaRPr lang="en-GB">
              <a:latin typeface="Roboto Regular"/>
              <a:cs typeface="Arial" panose="020B0604020202020204" pitchFamily="34" charset="0"/>
            </a:endParaRPr>
          </a:p>
        </p:txBody>
      </p:sp>
      <p:pic>
        <p:nvPicPr>
          <p:cNvPr id="4" name="Net_Standalone_2.png" descr="Net_Standalone_2.png">
            <a:extLst>
              <a:ext uri="{FF2B5EF4-FFF2-40B4-BE49-F238E27FC236}">
                <a16:creationId xmlns:a16="http://schemas.microsoft.com/office/drawing/2014/main" id="{48984F3F-0A9C-4EFB-79D3-F6908DD4424B}"/>
              </a:ext>
            </a:extLst>
          </p:cNvPr>
          <p:cNvPicPr/>
          <p:nvPr/>
        </p:nvPicPr>
        <p:blipFill>
          <a:blip r:embed="rId4">
            <a:extLst>
              <a:ext uri="{28A0092B-C50C-407E-A947-70E740481C1C}">
                <a14:useLocalDpi xmlns:a14="http://schemas.microsoft.com/office/drawing/2010/main"/>
              </a:ext>
            </a:extLst>
          </a:blip>
          <a:srcRect/>
          <a:stretch>
            <a:fillRect/>
          </a:stretch>
        </p:blipFill>
        <p:spPr>
          <a:xfrm rot="6172083" flipH="1">
            <a:off x="240388" y="-647257"/>
            <a:ext cx="2077283" cy="2838213"/>
          </a:xfrm>
          <a:custGeom>
            <a:avLst/>
            <a:gdLst/>
            <a:ahLst/>
            <a:cxnLst>
              <a:cxn ang="0">
                <a:pos x="wd2" y="hd2"/>
              </a:cxn>
              <a:cxn ang="5400000">
                <a:pos x="wd2" y="hd2"/>
              </a:cxn>
              <a:cxn ang="10800000">
                <a:pos x="wd2" y="hd2"/>
              </a:cxn>
              <a:cxn ang="16200000">
                <a:pos x="wd2" y="hd2"/>
              </a:cxn>
            </a:cxnLst>
            <a:rect l="0" t="0" r="r" b="b"/>
            <a:pathLst>
              <a:path w="21600" h="21600" extrusionOk="0">
                <a:moveTo>
                  <a:pt x="15676" y="21600"/>
                </a:moveTo>
                <a:lnTo>
                  <a:pt x="21600" y="2621"/>
                </a:lnTo>
                <a:lnTo>
                  <a:pt x="5924" y="0"/>
                </a:lnTo>
                <a:lnTo>
                  <a:pt x="0" y="18979"/>
                </a:lnTo>
                <a:lnTo>
                  <a:pt x="15676" y="21600"/>
                </a:lnTo>
                <a:close/>
              </a:path>
            </a:pathLst>
          </a:custGeom>
          <a:ln w="12700">
            <a:miter lim="400000"/>
          </a:ln>
        </p:spPr>
      </p:pic>
      <p:pic>
        <p:nvPicPr>
          <p:cNvPr id="5" name="Crisps_2.png" descr="Crisps_2.png">
            <a:extLst>
              <a:ext uri="{FF2B5EF4-FFF2-40B4-BE49-F238E27FC236}">
                <a16:creationId xmlns:a16="http://schemas.microsoft.com/office/drawing/2014/main" id="{856FE4A5-FAD4-4607-0CFE-485765628A8E}"/>
              </a:ext>
            </a:extLst>
          </p:cNvPr>
          <p:cNvPicPr/>
          <p:nvPr/>
        </p:nvPicPr>
        <p:blipFill>
          <a:blip r:embed="rId5">
            <a:alphaModFix amt="64999"/>
            <a:extLst>
              <a:ext uri="{28A0092B-C50C-407E-A947-70E740481C1C}">
                <a14:useLocalDpi xmlns:a14="http://schemas.microsoft.com/office/drawing/2010/main"/>
              </a:ext>
            </a:extLst>
          </a:blip>
          <a:srcRect t="2794" r="25897" b="16392"/>
          <a:stretch>
            <a:fillRect/>
          </a:stretch>
        </p:blipFill>
        <p:spPr>
          <a:xfrm rot="10321655">
            <a:off x="-99806" y="-86218"/>
            <a:ext cx="1593269" cy="1737539"/>
          </a:xfrm>
          <a:custGeom>
            <a:avLst/>
            <a:gdLst/>
            <a:ahLst/>
            <a:cxnLst>
              <a:cxn ang="0">
                <a:pos x="wd2" y="hd2"/>
              </a:cxn>
              <a:cxn ang="5400000">
                <a:pos x="wd2" y="hd2"/>
              </a:cxn>
              <a:cxn ang="10800000">
                <a:pos x="wd2" y="hd2"/>
              </a:cxn>
              <a:cxn ang="16200000">
                <a:pos x="wd2" y="hd2"/>
              </a:cxn>
            </a:cxnLst>
            <a:rect l="0" t="0" r="r" b="b"/>
            <a:pathLst>
              <a:path w="21600" h="21600" extrusionOk="0">
                <a:moveTo>
                  <a:pt x="18690" y="21600"/>
                </a:moveTo>
                <a:lnTo>
                  <a:pt x="21600" y="2545"/>
                </a:lnTo>
                <a:lnTo>
                  <a:pt x="1787" y="0"/>
                </a:lnTo>
                <a:lnTo>
                  <a:pt x="0" y="11702"/>
                </a:lnTo>
                <a:lnTo>
                  <a:pt x="1" y="19200"/>
                </a:lnTo>
                <a:lnTo>
                  <a:pt x="18690" y="21600"/>
                </a:lnTo>
                <a:close/>
              </a:path>
            </a:pathLst>
          </a:custGeom>
          <a:ln w="12700">
            <a:miter lim="400000"/>
          </a:ln>
        </p:spPr>
      </p:pic>
      <p:pic>
        <p:nvPicPr>
          <p:cNvPr id="6" name="Crisps_2.png" descr="Crisps_2.png">
            <a:extLst>
              <a:ext uri="{FF2B5EF4-FFF2-40B4-BE49-F238E27FC236}">
                <a16:creationId xmlns:a16="http://schemas.microsoft.com/office/drawing/2014/main" id="{E70F240E-AB3A-B810-5FFC-66B5A0E62133}"/>
              </a:ext>
            </a:extLst>
          </p:cNvPr>
          <p:cNvPicPr>
            <a:picLocks noChangeAspect="1"/>
          </p:cNvPicPr>
          <p:nvPr/>
        </p:nvPicPr>
        <p:blipFill>
          <a:blip r:embed="rId5">
            <a:alphaModFix amt="80000"/>
            <a:extLst>
              <a:ext uri="{28A0092B-C50C-407E-A947-70E740481C1C}">
                <a14:useLocalDpi xmlns:a14="http://schemas.microsoft.com/office/drawing/2010/main"/>
              </a:ext>
            </a:extLst>
          </a:blip>
          <a:srcRect l="48587" t="18982" b="7893"/>
          <a:stretch>
            <a:fillRect/>
          </a:stretch>
        </p:blipFill>
        <p:spPr>
          <a:xfrm>
            <a:off x="-462" y="2082"/>
            <a:ext cx="1112947" cy="1582921"/>
          </a:xfrm>
          <a:prstGeom prst="rect">
            <a:avLst/>
          </a:prstGeom>
          <a:ln w="12700">
            <a:miter lim="400000"/>
          </a:ln>
        </p:spPr>
      </p:pic>
      <p:sp>
        <p:nvSpPr>
          <p:cNvPr id="7" name="Rectangle">
            <a:extLst>
              <a:ext uri="{FF2B5EF4-FFF2-40B4-BE49-F238E27FC236}">
                <a16:creationId xmlns:a16="http://schemas.microsoft.com/office/drawing/2014/main" id="{D3B12433-0D6B-5991-75C8-C5EA7A3CD239}"/>
              </a:ext>
            </a:extLst>
          </p:cNvPr>
          <p:cNvSpPr/>
          <p:nvPr/>
        </p:nvSpPr>
        <p:spPr>
          <a:xfrm>
            <a:off x="-1" y="1507841"/>
            <a:ext cx="12192001" cy="81479"/>
          </a:xfrm>
          <a:prstGeom prst="rect">
            <a:avLst/>
          </a:prstGeom>
          <a:gradFill>
            <a:gsLst>
              <a:gs pos="0">
                <a:srgbClr val="FF9900"/>
              </a:gs>
              <a:gs pos="63118">
                <a:srgbClr val="FF00FF"/>
              </a:gs>
              <a:gs pos="100000">
                <a:srgbClr val="00F8F8"/>
              </a:gs>
            </a:gsLst>
          </a:gradFill>
          <a:ln w="12700">
            <a:miter lim="400000"/>
          </a:ln>
        </p:spPr>
        <p:txBody>
          <a:bodyPr lIns="0" tIns="0" rIns="0" bIns="0" anchor="ctr"/>
          <a:lstStyle/>
          <a:p>
            <a:pPr>
              <a:defRPr sz="3200" b="0">
                <a:solidFill>
                  <a:srgbClr val="FF00FF"/>
                </a:solidFill>
                <a:latin typeface="+mn-lt"/>
                <a:ea typeface="+mn-ea"/>
                <a:cs typeface="+mn-cs"/>
                <a:sym typeface="Helvetica Neue Medium"/>
              </a:defRPr>
            </a:pPr>
            <a:endParaRPr sz="16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9524934-F3AF-3328-C6F4-2311B4EF8150}"/>
              </a:ext>
            </a:extLst>
          </p:cNvPr>
          <p:cNvSpPr txBox="1"/>
          <p:nvPr/>
        </p:nvSpPr>
        <p:spPr>
          <a:xfrm>
            <a:off x="360894" y="1942430"/>
            <a:ext cx="1149213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err="1">
                <a:latin typeface="Roboto Regular"/>
                <a:cs typeface="Arial"/>
              </a:rPr>
              <a:t>TechFirst</a:t>
            </a:r>
            <a:r>
              <a:rPr lang="en-GB" sz="2000" b="1">
                <a:latin typeface="Roboto Regular"/>
                <a:cs typeface="Arial"/>
              </a:rPr>
              <a:t> offers tailored support for UK people at key stages in the tech talent ecosystem. </a:t>
            </a:r>
          </a:p>
          <a:p>
            <a:pPr algn="ctr"/>
            <a:endParaRPr lang="en-US" sz="2000">
              <a:solidFill>
                <a:srgbClr val="0E2841"/>
              </a:solidFill>
              <a:latin typeface="Roboto Regular"/>
              <a:cs typeface="Arial"/>
            </a:endParaRPr>
          </a:p>
          <a:p>
            <a:pPr algn="ctr"/>
            <a:r>
              <a:rPr lang="en-US" sz="2000">
                <a:solidFill>
                  <a:schemeClr val="tx2"/>
                </a:solidFill>
                <a:latin typeface="Roboto Regular"/>
                <a:cs typeface="Arial"/>
              </a:rPr>
              <a:t>Each strand has different aims to strengthen the UK’s digital and technology sector:</a:t>
            </a:r>
            <a:endParaRPr lang="en-GB" sz="2000">
              <a:solidFill>
                <a:schemeClr val="tx2"/>
              </a:solidFill>
              <a:latin typeface="Roboto Regular"/>
              <a:cs typeface="Arial"/>
            </a:endParaRPr>
          </a:p>
        </p:txBody>
      </p:sp>
      <p:grpSp>
        <p:nvGrpSpPr>
          <p:cNvPr id="27" name="Group 26">
            <a:extLst>
              <a:ext uri="{FF2B5EF4-FFF2-40B4-BE49-F238E27FC236}">
                <a16:creationId xmlns:a16="http://schemas.microsoft.com/office/drawing/2014/main" id="{C75F814A-9F65-14AD-63AE-800EA496F1A8}"/>
              </a:ext>
            </a:extLst>
          </p:cNvPr>
          <p:cNvGrpSpPr/>
          <p:nvPr/>
        </p:nvGrpSpPr>
        <p:grpSpPr>
          <a:xfrm>
            <a:off x="555012" y="3313053"/>
            <a:ext cx="2493811" cy="2884565"/>
            <a:chOff x="1142776" y="3425318"/>
            <a:chExt cx="2493811" cy="2884565"/>
          </a:xfrm>
        </p:grpSpPr>
        <p:sp>
          <p:nvSpPr>
            <p:cNvPr id="16" name="Rectangle 15">
              <a:extLst>
                <a:ext uri="{FF2B5EF4-FFF2-40B4-BE49-F238E27FC236}">
                  <a16:creationId xmlns:a16="http://schemas.microsoft.com/office/drawing/2014/main" id="{12BB7D9C-4EDD-A1FA-6B74-280D8D65B672}"/>
                </a:ext>
              </a:extLst>
            </p:cNvPr>
            <p:cNvSpPr/>
            <p:nvPr/>
          </p:nvSpPr>
          <p:spPr>
            <a:xfrm>
              <a:off x="1142776" y="3783700"/>
              <a:ext cx="2493811" cy="2526183"/>
            </a:xfrm>
            <a:prstGeom prst="rect">
              <a:avLst/>
            </a:prstGeom>
            <a:ln w="12700">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defTabSz="825500"/>
              <a:r>
                <a:rPr lang="en-GB">
                  <a:latin typeface="Roboto Regular"/>
                  <a:cs typeface="Arial"/>
                </a:rPr>
                <a:t>Reach </a:t>
              </a:r>
              <a:r>
                <a:rPr lang="en-GB" b="1">
                  <a:latin typeface="Roboto Regular"/>
                  <a:cs typeface="Arial"/>
                </a:rPr>
                <a:t>1 million</a:t>
              </a:r>
              <a:r>
                <a:rPr lang="en-GB">
                  <a:latin typeface="Roboto Regular"/>
                  <a:cs typeface="Arial"/>
                </a:rPr>
                <a:t> UK students with tech skills and careers opportunities by 2029.</a:t>
              </a:r>
            </a:p>
            <a:p>
              <a:pPr algn="ctr"/>
              <a:endParaRPr lang="en-GB">
                <a:latin typeface="Roboto Regular"/>
                <a:cs typeface="Arial"/>
              </a:endParaRPr>
            </a:p>
          </p:txBody>
        </p:sp>
        <p:sp>
          <p:nvSpPr>
            <p:cNvPr id="20" name="Rectangle 19">
              <a:extLst>
                <a:ext uri="{FF2B5EF4-FFF2-40B4-BE49-F238E27FC236}">
                  <a16:creationId xmlns:a16="http://schemas.microsoft.com/office/drawing/2014/main" id="{9E565676-FDDC-8CD1-EE66-73DD40A3CD30}"/>
                </a:ext>
              </a:extLst>
            </p:cNvPr>
            <p:cNvSpPr/>
            <p:nvPr/>
          </p:nvSpPr>
          <p:spPr>
            <a:xfrm>
              <a:off x="1142776" y="3425318"/>
              <a:ext cx="2493811" cy="345407"/>
            </a:xfrm>
            <a:prstGeom prst="rect">
              <a:avLst/>
            </a:prstGeom>
            <a:solidFill>
              <a:schemeClr val="tx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Roboto Regular"/>
                  <a:cs typeface="Arial"/>
                </a:rPr>
                <a:t> </a:t>
              </a:r>
              <a:r>
                <a:rPr lang="en-GB" b="1" err="1">
                  <a:latin typeface="Roboto Regular"/>
                  <a:cs typeface="Arial"/>
                </a:rPr>
                <a:t>TechYouth</a:t>
              </a:r>
              <a:r>
                <a:rPr lang="en-GB" b="1">
                  <a:latin typeface="Roboto Regular"/>
                  <a:cs typeface="Arial"/>
                </a:rPr>
                <a:t> </a:t>
              </a:r>
              <a:r>
                <a:rPr lang="en-GB">
                  <a:latin typeface="Roboto Regular"/>
                  <a:cs typeface="Arial"/>
                </a:rPr>
                <a:t>will</a:t>
              </a:r>
              <a:r>
                <a:rPr lang="en-GB" b="1">
                  <a:latin typeface="Roboto Regular"/>
                  <a:cs typeface="Arial"/>
                </a:rPr>
                <a:t>:</a:t>
              </a:r>
              <a:endParaRPr lang="en-GB">
                <a:latin typeface="Roboto Regular"/>
                <a:cs typeface="Arial"/>
              </a:endParaRPr>
            </a:p>
          </p:txBody>
        </p:sp>
      </p:grpSp>
      <p:sp>
        <p:nvSpPr>
          <p:cNvPr id="8" name="Rectangle 7">
            <a:extLst>
              <a:ext uri="{FF2B5EF4-FFF2-40B4-BE49-F238E27FC236}">
                <a16:creationId xmlns:a16="http://schemas.microsoft.com/office/drawing/2014/main" id="{E7E82BAB-137A-FB4C-38FF-83CA04E7B0C8}"/>
              </a:ext>
            </a:extLst>
          </p:cNvPr>
          <p:cNvSpPr/>
          <p:nvPr/>
        </p:nvSpPr>
        <p:spPr>
          <a:xfrm>
            <a:off x="3203423" y="3686108"/>
            <a:ext cx="2784815" cy="2516890"/>
          </a:xfrm>
          <a:prstGeom prst="rect">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defTabSz="825500"/>
            <a:endParaRPr lang="en-GB" dirty="0">
              <a:latin typeface="Roboto Regular"/>
              <a:cs typeface="Arial"/>
            </a:endParaRPr>
          </a:p>
          <a:p>
            <a:pPr algn="ctr" defTabSz="825500"/>
            <a:endParaRPr lang="en-GB" dirty="0">
              <a:latin typeface="Roboto Regular"/>
              <a:cs typeface="Arial"/>
            </a:endParaRPr>
          </a:p>
          <a:p>
            <a:pPr algn="ctr" defTabSz="825500"/>
            <a:r>
              <a:rPr lang="en-GB" dirty="0">
                <a:latin typeface="Roboto Regular"/>
                <a:cs typeface="Arial"/>
              </a:rPr>
              <a:t>Provide scholarships and support for up to </a:t>
            </a:r>
            <a:r>
              <a:rPr lang="en-GB" b="1" dirty="0">
                <a:latin typeface="Roboto Regular"/>
                <a:cs typeface="Arial"/>
              </a:rPr>
              <a:t>1250</a:t>
            </a:r>
            <a:r>
              <a:rPr lang="en-GB" dirty="0">
                <a:latin typeface="Roboto Regular"/>
                <a:cs typeface="Arial"/>
              </a:rPr>
              <a:t> domestic students each year with the passion and aptitude for a future career in tech.</a:t>
            </a:r>
          </a:p>
          <a:p>
            <a:pPr algn="ctr" defTabSz="825500"/>
            <a:endParaRPr lang="en-US" dirty="0">
              <a:latin typeface="Roboto Regular"/>
              <a:cs typeface="Arial"/>
            </a:endParaRPr>
          </a:p>
          <a:p>
            <a:pPr algn="ctr"/>
            <a:endParaRPr lang="en-GB" dirty="0">
              <a:latin typeface="Roboto Regular"/>
              <a:cs typeface="Arial"/>
            </a:endParaRPr>
          </a:p>
        </p:txBody>
      </p:sp>
      <p:sp>
        <p:nvSpPr>
          <p:cNvPr id="21" name="Rectangle 20">
            <a:extLst>
              <a:ext uri="{FF2B5EF4-FFF2-40B4-BE49-F238E27FC236}">
                <a16:creationId xmlns:a16="http://schemas.microsoft.com/office/drawing/2014/main" id="{B76DB53B-092B-E6BD-61BC-6DA059407D1B}"/>
              </a:ext>
            </a:extLst>
          </p:cNvPr>
          <p:cNvSpPr/>
          <p:nvPr/>
        </p:nvSpPr>
        <p:spPr>
          <a:xfrm>
            <a:off x="3203423" y="3333107"/>
            <a:ext cx="2763252" cy="353157"/>
          </a:xfrm>
          <a:prstGeom prst="rect">
            <a:avLst/>
          </a:prstGeom>
          <a:solidFill>
            <a:schemeClr val="accent1"/>
          </a:solidFill>
          <a:ln w="1270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latin typeface="Roboto Regular"/>
              <a:cs typeface="Arial"/>
            </a:endParaRPr>
          </a:p>
          <a:p>
            <a:pPr algn="ctr"/>
            <a:r>
              <a:rPr lang="en-GB" b="1" err="1">
                <a:latin typeface="Roboto Regular"/>
                <a:cs typeface="Arial"/>
              </a:rPr>
              <a:t>TechGrads</a:t>
            </a:r>
            <a:r>
              <a:rPr lang="en-GB">
                <a:latin typeface="Roboto Regular"/>
                <a:cs typeface="Arial"/>
              </a:rPr>
              <a:t> will:</a:t>
            </a:r>
          </a:p>
          <a:p>
            <a:pPr algn="ctr"/>
            <a:endParaRPr lang="en-GB">
              <a:latin typeface="Roboto Regular"/>
              <a:cs typeface="Arial"/>
            </a:endParaRPr>
          </a:p>
        </p:txBody>
      </p:sp>
      <p:grpSp>
        <p:nvGrpSpPr>
          <p:cNvPr id="31" name="Group 30">
            <a:extLst>
              <a:ext uri="{FF2B5EF4-FFF2-40B4-BE49-F238E27FC236}">
                <a16:creationId xmlns:a16="http://schemas.microsoft.com/office/drawing/2014/main" id="{0E43CD8A-37ED-95BA-4011-975A2B112BD9}"/>
              </a:ext>
            </a:extLst>
          </p:cNvPr>
          <p:cNvGrpSpPr/>
          <p:nvPr/>
        </p:nvGrpSpPr>
        <p:grpSpPr>
          <a:xfrm>
            <a:off x="6106880" y="3324481"/>
            <a:ext cx="2743200" cy="2873138"/>
            <a:chOff x="6379786" y="3427454"/>
            <a:chExt cx="2501577" cy="2873138"/>
          </a:xfrm>
        </p:grpSpPr>
        <p:sp>
          <p:nvSpPr>
            <p:cNvPr id="12" name="Rectangle 11">
              <a:extLst>
                <a:ext uri="{FF2B5EF4-FFF2-40B4-BE49-F238E27FC236}">
                  <a16:creationId xmlns:a16="http://schemas.microsoft.com/office/drawing/2014/main" id="{DB5BE5E9-146C-8A06-C07D-48562E668B43}"/>
                </a:ext>
              </a:extLst>
            </p:cNvPr>
            <p:cNvSpPr/>
            <p:nvPr/>
          </p:nvSpPr>
          <p:spPr>
            <a:xfrm>
              <a:off x="6387552" y="3774408"/>
              <a:ext cx="2493811" cy="2526184"/>
            </a:xfrm>
            <a:prstGeom prst="rect">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defTabSz="825500"/>
              <a:endParaRPr lang="en-GB" dirty="0">
                <a:latin typeface="Roboto Regular"/>
                <a:cs typeface="Arial"/>
              </a:endParaRPr>
            </a:p>
            <a:p>
              <a:pPr algn="ctr" defTabSz="825500"/>
              <a:r>
                <a:rPr lang="en-GB" dirty="0">
                  <a:highlight>
                    <a:srgbClr val="FFFFFF"/>
                  </a:highlight>
                  <a:latin typeface="Roboto Regular"/>
                  <a:ea typeface="+mn-lt"/>
                  <a:cs typeface="Arial"/>
                </a:rPr>
                <a:t>Offer additional funding and industry engagement for up to </a:t>
              </a:r>
              <a:r>
                <a:rPr lang="en-GB" b="1" dirty="0">
                  <a:highlight>
                    <a:srgbClr val="FFFFFF"/>
                  </a:highlight>
                  <a:latin typeface="Roboto Regular"/>
                  <a:ea typeface="+mn-lt"/>
                  <a:cs typeface="Arial"/>
                </a:rPr>
                <a:t>1000</a:t>
              </a:r>
              <a:r>
                <a:rPr lang="en-GB" dirty="0">
                  <a:highlight>
                    <a:srgbClr val="FFFFFF"/>
                  </a:highlight>
                  <a:latin typeface="Roboto Regular"/>
                  <a:ea typeface="+mn-lt"/>
                  <a:cs typeface="Arial"/>
                </a:rPr>
                <a:t> doctoral researchers in frontier tech fields.</a:t>
              </a:r>
              <a:endParaRPr lang="en-GB" dirty="0">
                <a:latin typeface="Roboto Regular"/>
                <a:cs typeface="Arial"/>
              </a:endParaRPr>
            </a:p>
            <a:p>
              <a:pPr algn="ctr"/>
              <a:endParaRPr lang="en-GB" dirty="0">
                <a:latin typeface="Roboto Regular"/>
                <a:cs typeface="Arial"/>
              </a:endParaRPr>
            </a:p>
          </p:txBody>
        </p:sp>
        <p:sp>
          <p:nvSpPr>
            <p:cNvPr id="22" name="Rectangle 21">
              <a:extLst>
                <a:ext uri="{FF2B5EF4-FFF2-40B4-BE49-F238E27FC236}">
                  <a16:creationId xmlns:a16="http://schemas.microsoft.com/office/drawing/2014/main" id="{5CDD65DD-AD06-DC52-90B7-E37331EEB074}"/>
                </a:ext>
              </a:extLst>
            </p:cNvPr>
            <p:cNvSpPr/>
            <p:nvPr/>
          </p:nvSpPr>
          <p:spPr>
            <a:xfrm>
              <a:off x="6379786" y="3427454"/>
              <a:ext cx="2501577" cy="353158"/>
            </a:xfrm>
            <a:prstGeom prst="rect">
              <a:avLst/>
            </a:prstGeom>
            <a:solidFill>
              <a:schemeClr val="accent4"/>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atin typeface="Roboto Regular"/>
                <a:cs typeface="Arial"/>
              </a:endParaRPr>
            </a:p>
            <a:p>
              <a:pPr algn="ctr"/>
              <a:r>
                <a:rPr lang="en-GB" b="1" err="1">
                  <a:latin typeface="Roboto Regular"/>
                  <a:cs typeface="Arial"/>
                </a:rPr>
                <a:t>TechExpert</a:t>
              </a:r>
              <a:r>
                <a:rPr lang="en-GB">
                  <a:latin typeface="Roboto Regular"/>
                  <a:cs typeface="Arial"/>
                </a:rPr>
                <a:t> will:</a:t>
              </a:r>
              <a:endParaRPr lang="en-US">
                <a:latin typeface="Roboto Regular"/>
                <a:cs typeface="Arial"/>
              </a:endParaRPr>
            </a:p>
            <a:p>
              <a:pPr algn="ctr"/>
              <a:endParaRPr lang="en-GB">
                <a:latin typeface="Roboto Regular"/>
                <a:cs typeface="Arial"/>
              </a:endParaRPr>
            </a:p>
          </p:txBody>
        </p:sp>
      </p:grpSp>
      <p:grpSp>
        <p:nvGrpSpPr>
          <p:cNvPr id="33" name="Group 32">
            <a:extLst>
              <a:ext uri="{FF2B5EF4-FFF2-40B4-BE49-F238E27FC236}">
                <a16:creationId xmlns:a16="http://schemas.microsoft.com/office/drawing/2014/main" id="{DD914446-1E27-E326-6F92-2E60E8708285}"/>
              </a:ext>
            </a:extLst>
          </p:cNvPr>
          <p:cNvGrpSpPr/>
          <p:nvPr/>
        </p:nvGrpSpPr>
        <p:grpSpPr>
          <a:xfrm>
            <a:off x="9007660" y="3332807"/>
            <a:ext cx="2568213" cy="2860165"/>
            <a:chOff x="9168732" y="3427454"/>
            <a:chExt cx="2568213" cy="2860165"/>
          </a:xfrm>
        </p:grpSpPr>
        <p:sp>
          <p:nvSpPr>
            <p:cNvPr id="11" name="Rectangle 10">
              <a:extLst>
                <a:ext uri="{FF2B5EF4-FFF2-40B4-BE49-F238E27FC236}">
                  <a16:creationId xmlns:a16="http://schemas.microsoft.com/office/drawing/2014/main" id="{E688FBD7-E600-9A9F-F805-7915A24D6F4A}"/>
                </a:ext>
              </a:extLst>
            </p:cNvPr>
            <p:cNvSpPr/>
            <p:nvPr/>
          </p:nvSpPr>
          <p:spPr>
            <a:xfrm>
              <a:off x="9168732" y="3769184"/>
              <a:ext cx="2568213" cy="2518435"/>
            </a:xfrm>
            <a:prstGeom prst="rect">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GB">
                  <a:highlight>
                    <a:srgbClr val="FFFFFF"/>
                  </a:highlight>
                  <a:latin typeface="Roboto Regular"/>
                  <a:cs typeface="Arial"/>
                </a:rPr>
                <a:t>Run regional</a:t>
              </a:r>
              <a:r>
                <a:rPr lang="en-GB">
                  <a:highlight>
                    <a:srgbClr val="FFFFFF"/>
                  </a:highlight>
                  <a:latin typeface="Roboto Regular"/>
                  <a:ea typeface="+mn-lt"/>
                  <a:cs typeface="Arial"/>
                </a:rPr>
                <a:t> grant funds that help connect </a:t>
              </a:r>
              <a:r>
                <a:rPr lang="en-GB" b="1">
                  <a:highlight>
                    <a:srgbClr val="FFFFFF"/>
                  </a:highlight>
                  <a:latin typeface="Roboto Regular"/>
                  <a:ea typeface="+mn-lt"/>
                  <a:cs typeface="Arial"/>
                </a:rPr>
                <a:t>2000 </a:t>
              </a:r>
              <a:r>
                <a:rPr lang="en-GB">
                  <a:highlight>
                    <a:srgbClr val="FFFFFF"/>
                  </a:highlight>
                  <a:latin typeface="Roboto Regular"/>
                  <a:ea typeface="+mn-lt"/>
                  <a:cs typeface="Arial"/>
                </a:rPr>
                <a:t>skilled people to tech jobs and create new AI degrees and graduate traineeships.</a:t>
              </a:r>
            </a:p>
            <a:p>
              <a:pPr algn="ctr"/>
              <a:endParaRPr lang="en-GB">
                <a:latin typeface="Roboto Regular"/>
                <a:cs typeface="Arial"/>
              </a:endParaRPr>
            </a:p>
          </p:txBody>
        </p:sp>
        <p:sp>
          <p:nvSpPr>
            <p:cNvPr id="23" name="Rectangle 22">
              <a:extLst>
                <a:ext uri="{FF2B5EF4-FFF2-40B4-BE49-F238E27FC236}">
                  <a16:creationId xmlns:a16="http://schemas.microsoft.com/office/drawing/2014/main" id="{0489B889-5D8A-0EB3-A1AB-3788F87A0C20}"/>
                </a:ext>
              </a:extLst>
            </p:cNvPr>
            <p:cNvSpPr/>
            <p:nvPr/>
          </p:nvSpPr>
          <p:spPr>
            <a:xfrm>
              <a:off x="9168732" y="3427454"/>
              <a:ext cx="2568213" cy="354703"/>
            </a:xfrm>
            <a:prstGeom prst="rect">
              <a:avLst/>
            </a:prstGeom>
            <a:solidFill>
              <a:schemeClr val="accent5"/>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err="1">
                  <a:latin typeface="Roboto Regular"/>
                  <a:cs typeface="Arial"/>
                </a:rPr>
                <a:t>TechLocal</a:t>
              </a:r>
              <a:r>
                <a:rPr lang="en-GB">
                  <a:latin typeface="Roboto Regular"/>
                  <a:cs typeface="Arial"/>
                </a:rPr>
                <a:t> will:</a:t>
              </a:r>
            </a:p>
          </p:txBody>
        </p:sp>
      </p:grpSp>
      <p:sp>
        <p:nvSpPr>
          <p:cNvPr id="14"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44457775-2E42-588F-8F58-E202E60E7832}"/>
              </a:ext>
            </a:extLst>
          </p:cNvPr>
          <p:cNvSpPr txBox="1"/>
          <p:nvPr/>
        </p:nvSpPr>
        <p:spPr>
          <a:xfrm>
            <a:off x="1588426" y="536835"/>
            <a:ext cx="8677472" cy="861431"/>
          </a:xfrm>
          <a:prstGeom prst="rect">
            <a:avLst/>
          </a:prstGeom>
          <a:ln w="3175">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lIns="21166" tIns="21166" rIns="21166" bIns="21166"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55600" rtl="0" fontAlgn="auto" latinLnBrk="0" hangingPunct="0">
              <a:lnSpc>
                <a:spcPct val="12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Roboto Regular"/>
                <a:ea typeface="Roboto Regular"/>
                <a:cs typeface="Roboto Regular"/>
                <a:sym typeface="Roboto Regular"/>
              </a:defRPr>
            </a:lvl1pPr>
            <a:lvl2pPr marL="0" marR="0" indent="457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9pPr>
          </a:lstStyle>
          <a:p>
            <a:r>
              <a:rPr lang="en-GB" sz="4800" b="1" err="1"/>
              <a:t>TechFirst</a:t>
            </a:r>
            <a:r>
              <a:rPr lang="en-GB" sz="4800" b="1"/>
              <a:t> Strands</a:t>
            </a:r>
          </a:p>
        </p:txBody>
      </p:sp>
    </p:spTree>
    <p:extLst>
      <p:ext uri="{BB962C8B-B14F-4D97-AF65-F5344CB8AC3E}">
        <p14:creationId xmlns:p14="http://schemas.microsoft.com/office/powerpoint/2010/main" val="30008691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D9D4-8484-30A6-20C4-C5DFB583AFC3}"/>
            </a:ext>
          </a:extLst>
        </p:cNvPr>
        <p:cNvGrpSpPr/>
        <p:nvPr/>
      </p:nvGrpSpPr>
      <p:grpSpPr>
        <a:xfrm>
          <a:off x="0" y="0"/>
          <a:ext cx="0" cy="0"/>
          <a:chOff x="0" y="0"/>
          <a:chExt cx="0" cy="0"/>
        </a:xfrm>
      </p:grpSpPr>
      <p:pic>
        <p:nvPicPr>
          <p:cNvPr id="528" name="DSTI_Black_Digital-01.png" descr="DSTI_Black_Digital-01.png">
            <a:extLst>
              <a:ext uri="{FF2B5EF4-FFF2-40B4-BE49-F238E27FC236}">
                <a16:creationId xmlns:a16="http://schemas.microsoft.com/office/drawing/2014/main" id="{BA6538D6-BF6A-E5C8-51A2-60087D7A5120}"/>
              </a:ext>
            </a:extLst>
          </p:cNvPr>
          <p:cNvPicPr>
            <a:picLocks noGrp="1" noRot="1" noChangeAspect="1" noMove="1" noResize="1" noEditPoints="1" noAdjustHandles="1" noChangeArrowheads="1" noChangeShapeType="1" noCrop="1"/>
          </p:cNvPicPr>
          <p:nvPr/>
        </p:nvPicPr>
        <p:blipFill>
          <a:blip r:embed="rId3"/>
          <a:stretch>
            <a:fillRect/>
          </a:stretch>
        </p:blipFill>
        <p:spPr>
          <a:xfrm>
            <a:off x="10099542" y="325077"/>
            <a:ext cx="1825836" cy="919866"/>
          </a:xfrm>
          <a:prstGeom prst="rect">
            <a:avLst/>
          </a:prstGeom>
          <a:ln w="12700">
            <a:miter lim="400000"/>
          </a:ln>
        </p:spPr>
      </p:pic>
      <p:sp>
        <p:nvSpPr>
          <p:cNvPr id="3" name="Slide Number Placeholder 2">
            <a:extLst>
              <a:ext uri="{FF2B5EF4-FFF2-40B4-BE49-F238E27FC236}">
                <a16:creationId xmlns:a16="http://schemas.microsoft.com/office/drawing/2014/main" id="{5E23084B-FC61-7834-EE47-4F1390F2B5EB}"/>
              </a:ext>
            </a:extLst>
          </p:cNvPr>
          <p:cNvSpPr>
            <a:spLocks noGrp="1"/>
          </p:cNvSpPr>
          <p:nvPr>
            <p:ph type="sldNum" sz="quarter" idx="10"/>
          </p:nvPr>
        </p:nvSpPr>
        <p:spPr/>
        <p:txBody>
          <a:bodyPr/>
          <a:lstStyle/>
          <a:p>
            <a:fld id="{8F7E9438-18F9-46BA-95FA-E23A9B4276B8}" type="slidenum">
              <a:rPr lang="en-GB" smtClean="0">
                <a:latin typeface="Roboto Regular"/>
              </a:rPr>
              <a:pPr/>
              <a:t>3</a:t>
            </a:fld>
            <a:endParaRPr lang="en-GB">
              <a:latin typeface="Roboto Regular"/>
            </a:endParaRPr>
          </a:p>
        </p:txBody>
      </p:sp>
      <p:pic>
        <p:nvPicPr>
          <p:cNvPr id="4" name="Net_Standalone_2.png" descr="Net_Standalone_2.png">
            <a:extLst>
              <a:ext uri="{FF2B5EF4-FFF2-40B4-BE49-F238E27FC236}">
                <a16:creationId xmlns:a16="http://schemas.microsoft.com/office/drawing/2014/main" id="{6346BF57-EE9D-F9E3-37EF-6037B73A8443}"/>
              </a:ext>
            </a:extLst>
          </p:cNvPr>
          <p:cNvPicPr/>
          <p:nvPr/>
        </p:nvPicPr>
        <p:blipFill>
          <a:blip r:embed="rId4">
            <a:extLst>
              <a:ext uri="{28A0092B-C50C-407E-A947-70E740481C1C}">
                <a14:useLocalDpi xmlns:a14="http://schemas.microsoft.com/office/drawing/2010/main"/>
              </a:ext>
            </a:extLst>
          </a:blip>
          <a:srcRect/>
          <a:stretch>
            <a:fillRect/>
          </a:stretch>
        </p:blipFill>
        <p:spPr>
          <a:xfrm rot="6172083" flipH="1">
            <a:off x="240388" y="-647257"/>
            <a:ext cx="2077283" cy="2838213"/>
          </a:xfrm>
          <a:custGeom>
            <a:avLst/>
            <a:gdLst/>
            <a:ahLst/>
            <a:cxnLst>
              <a:cxn ang="0">
                <a:pos x="wd2" y="hd2"/>
              </a:cxn>
              <a:cxn ang="5400000">
                <a:pos x="wd2" y="hd2"/>
              </a:cxn>
              <a:cxn ang="10800000">
                <a:pos x="wd2" y="hd2"/>
              </a:cxn>
              <a:cxn ang="16200000">
                <a:pos x="wd2" y="hd2"/>
              </a:cxn>
            </a:cxnLst>
            <a:rect l="0" t="0" r="r" b="b"/>
            <a:pathLst>
              <a:path w="21600" h="21600" extrusionOk="0">
                <a:moveTo>
                  <a:pt x="15676" y="21600"/>
                </a:moveTo>
                <a:lnTo>
                  <a:pt x="21600" y="2621"/>
                </a:lnTo>
                <a:lnTo>
                  <a:pt x="5924" y="0"/>
                </a:lnTo>
                <a:lnTo>
                  <a:pt x="0" y="18979"/>
                </a:lnTo>
                <a:lnTo>
                  <a:pt x="15676" y="21600"/>
                </a:lnTo>
                <a:close/>
              </a:path>
            </a:pathLst>
          </a:custGeom>
          <a:ln w="12700">
            <a:miter lim="400000"/>
          </a:ln>
        </p:spPr>
      </p:pic>
      <p:pic>
        <p:nvPicPr>
          <p:cNvPr id="5" name="Crisps_2.png" descr="Crisps_2.png">
            <a:extLst>
              <a:ext uri="{FF2B5EF4-FFF2-40B4-BE49-F238E27FC236}">
                <a16:creationId xmlns:a16="http://schemas.microsoft.com/office/drawing/2014/main" id="{404AFB6A-5F19-88AC-3A96-65D977D643F8}"/>
              </a:ext>
            </a:extLst>
          </p:cNvPr>
          <p:cNvPicPr/>
          <p:nvPr/>
        </p:nvPicPr>
        <p:blipFill>
          <a:blip r:embed="rId5">
            <a:alphaModFix amt="64999"/>
            <a:extLst>
              <a:ext uri="{28A0092B-C50C-407E-A947-70E740481C1C}">
                <a14:useLocalDpi xmlns:a14="http://schemas.microsoft.com/office/drawing/2010/main"/>
              </a:ext>
            </a:extLst>
          </a:blip>
          <a:srcRect t="2794" r="25897" b="16392"/>
          <a:stretch>
            <a:fillRect/>
          </a:stretch>
        </p:blipFill>
        <p:spPr>
          <a:xfrm rot="10321655">
            <a:off x="-99806" y="-86218"/>
            <a:ext cx="1593269" cy="1737539"/>
          </a:xfrm>
          <a:custGeom>
            <a:avLst/>
            <a:gdLst/>
            <a:ahLst/>
            <a:cxnLst>
              <a:cxn ang="0">
                <a:pos x="wd2" y="hd2"/>
              </a:cxn>
              <a:cxn ang="5400000">
                <a:pos x="wd2" y="hd2"/>
              </a:cxn>
              <a:cxn ang="10800000">
                <a:pos x="wd2" y="hd2"/>
              </a:cxn>
              <a:cxn ang="16200000">
                <a:pos x="wd2" y="hd2"/>
              </a:cxn>
            </a:cxnLst>
            <a:rect l="0" t="0" r="r" b="b"/>
            <a:pathLst>
              <a:path w="21600" h="21600" extrusionOk="0">
                <a:moveTo>
                  <a:pt x="18690" y="21600"/>
                </a:moveTo>
                <a:lnTo>
                  <a:pt x="21600" y="2545"/>
                </a:lnTo>
                <a:lnTo>
                  <a:pt x="1787" y="0"/>
                </a:lnTo>
                <a:lnTo>
                  <a:pt x="0" y="11702"/>
                </a:lnTo>
                <a:lnTo>
                  <a:pt x="1" y="19200"/>
                </a:lnTo>
                <a:lnTo>
                  <a:pt x="18690" y="21600"/>
                </a:lnTo>
                <a:close/>
              </a:path>
            </a:pathLst>
          </a:custGeom>
          <a:ln w="12700">
            <a:miter lim="400000"/>
          </a:ln>
        </p:spPr>
      </p:pic>
      <p:pic>
        <p:nvPicPr>
          <p:cNvPr id="6" name="Crisps_2.png" descr="Crisps_2.png">
            <a:extLst>
              <a:ext uri="{FF2B5EF4-FFF2-40B4-BE49-F238E27FC236}">
                <a16:creationId xmlns:a16="http://schemas.microsoft.com/office/drawing/2014/main" id="{62AF4009-3C99-E62E-2A80-A2A36F0DFCDC}"/>
              </a:ext>
            </a:extLst>
          </p:cNvPr>
          <p:cNvPicPr>
            <a:picLocks noChangeAspect="1"/>
          </p:cNvPicPr>
          <p:nvPr/>
        </p:nvPicPr>
        <p:blipFill>
          <a:blip r:embed="rId5">
            <a:alphaModFix amt="80000"/>
            <a:extLst>
              <a:ext uri="{28A0092B-C50C-407E-A947-70E740481C1C}">
                <a14:useLocalDpi xmlns:a14="http://schemas.microsoft.com/office/drawing/2010/main"/>
              </a:ext>
            </a:extLst>
          </a:blip>
          <a:srcRect l="48587" t="18982" b="7893"/>
          <a:stretch>
            <a:fillRect/>
          </a:stretch>
        </p:blipFill>
        <p:spPr>
          <a:xfrm>
            <a:off x="-462" y="2082"/>
            <a:ext cx="1112947" cy="1582921"/>
          </a:xfrm>
          <a:prstGeom prst="rect">
            <a:avLst/>
          </a:prstGeom>
          <a:ln w="12700">
            <a:miter lim="400000"/>
          </a:ln>
        </p:spPr>
      </p:pic>
      <p:sp>
        <p:nvSpPr>
          <p:cNvPr id="7" name="Rectangle">
            <a:extLst>
              <a:ext uri="{FF2B5EF4-FFF2-40B4-BE49-F238E27FC236}">
                <a16:creationId xmlns:a16="http://schemas.microsoft.com/office/drawing/2014/main" id="{3708ABBE-88C9-E24B-EB56-D01E3D2FAB84}"/>
              </a:ext>
            </a:extLst>
          </p:cNvPr>
          <p:cNvSpPr/>
          <p:nvPr/>
        </p:nvSpPr>
        <p:spPr>
          <a:xfrm>
            <a:off x="-1" y="1507841"/>
            <a:ext cx="12192001" cy="81479"/>
          </a:xfrm>
          <a:prstGeom prst="rect">
            <a:avLst/>
          </a:prstGeom>
          <a:gradFill>
            <a:gsLst>
              <a:gs pos="0">
                <a:srgbClr val="FF9900"/>
              </a:gs>
              <a:gs pos="63118">
                <a:srgbClr val="FF00FF"/>
              </a:gs>
              <a:gs pos="100000">
                <a:srgbClr val="00F8F8"/>
              </a:gs>
            </a:gsLst>
          </a:gradFill>
          <a:ln w="12700">
            <a:miter lim="400000"/>
          </a:ln>
        </p:spPr>
        <p:txBody>
          <a:bodyPr lIns="0" tIns="0" rIns="0" bIns="0" anchor="ctr"/>
          <a:lstStyle/>
          <a:p>
            <a:pPr>
              <a:defRPr sz="3200" b="0">
                <a:solidFill>
                  <a:srgbClr val="FF00FF"/>
                </a:solidFill>
                <a:latin typeface="+mn-lt"/>
                <a:ea typeface="+mn-ea"/>
                <a:cs typeface="+mn-cs"/>
                <a:sym typeface="Helvetica Neue Medium"/>
              </a:defRPr>
            </a:pPr>
            <a:endParaRPr sz="1600"/>
          </a:p>
        </p:txBody>
      </p:sp>
      <p:sp>
        <p:nvSpPr>
          <p:cNvPr id="16" name="TextBox 15">
            <a:extLst>
              <a:ext uri="{FF2B5EF4-FFF2-40B4-BE49-F238E27FC236}">
                <a16:creationId xmlns:a16="http://schemas.microsoft.com/office/drawing/2014/main" id="{72AA7E5C-BF85-5FAD-8142-89626E52EEC0}"/>
              </a:ext>
            </a:extLst>
          </p:cNvPr>
          <p:cNvSpPr txBox="1"/>
          <p:nvPr/>
        </p:nvSpPr>
        <p:spPr>
          <a:xfrm>
            <a:off x="562963" y="3629493"/>
            <a:ext cx="1107123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B0C0C"/>
                </a:solidFill>
                <a:highlight>
                  <a:srgbClr val="FFFFFF"/>
                </a:highlight>
                <a:latin typeface="Roboto Regular"/>
                <a:ea typeface="+mn-lt"/>
                <a:cs typeface="Arial"/>
              </a:rPr>
              <a:t>Regional Activity:</a:t>
            </a:r>
            <a:r>
              <a:rPr lang="en-US">
                <a:solidFill>
                  <a:srgbClr val="0B0C0C"/>
                </a:solidFill>
                <a:highlight>
                  <a:srgbClr val="FFFFFF"/>
                </a:highlight>
                <a:latin typeface="Roboto Regular"/>
                <a:ea typeface="+mn-lt"/>
                <a:cs typeface="Arial"/>
              </a:rPr>
              <a:t> Delivery partners will run the </a:t>
            </a:r>
            <a:r>
              <a:rPr lang="en-US" err="1">
                <a:solidFill>
                  <a:srgbClr val="0B0C0C"/>
                </a:solidFill>
                <a:highlight>
                  <a:srgbClr val="FFFFFF"/>
                </a:highlight>
                <a:latin typeface="Roboto Regular"/>
                <a:ea typeface="+mn-lt"/>
                <a:cs typeface="Arial"/>
              </a:rPr>
              <a:t>programme</a:t>
            </a:r>
            <a:r>
              <a:rPr lang="en-US">
                <a:solidFill>
                  <a:srgbClr val="0B0C0C"/>
                </a:solidFill>
                <a:highlight>
                  <a:srgbClr val="FFFFFF"/>
                </a:highlight>
                <a:latin typeface="Roboto Regular"/>
                <a:ea typeface="+mn-lt"/>
                <a:cs typeface="Arial"/>
              </a:rPr>
              <a:t> at a local level, </a:t>
            </a:r>
            <a:r>
              <a:rPr lang="en-US" err="1">
                <a:solidFill>
                  <a:srgbClr val="0B0C0C"/>
                </a:solidFill>
                <a:highlight>
                  <a:srgbClr val="FFFFFF"/>
                </a:highlight>
                <a:latin typeface="Roboto Regular"/>
                <a:ea typeface="+mn-lt"/>
                <a:cs typeface="Arial"/>
              </a:rPr>
              <a:t>organising</a:t>
            </a:r>
            <a:r>
              <a:rPr lang="en-US">
                <a:solidFill>
                  <a:srgbClr val="0B0C0C"/>
                </a:solidFill>
                <a:highlight>
                  <a:srgbClr val="FFFFFF"/>
                </a:highlight>
                <a:latin typeface="Roboto Regular"/>
                <a:ea typeface="+mn-lt"/>
                <a:cs typeface="Arial"/>
              </a:rPr>
              <a:t> a range of opportunities for students in their area and awarding schools making strides in technology and computing education. They will work in partnership with local industry, academia and third sector orgs.</a:t>
            </a:r>
            <a:endParaRPr lang="en-US" sz="2000" i="1">
              <a:solidFill>
                <a:srgbClr val="000000"/>
              </a:solidFill>
              <a:latin typeface="Roboto Regular"/>
              <a:ea typeface="+mn-lt"/>
              <a:cs typeface="Arial"/>
            </a:endParaRPr>
          </a:p>
          <a:p>
            <a:pPr marL="285750" indent="-285750">
              <a:buFont typeface="Arial"/>
              <a:buChar char="•"/>
            </a:pPr>
            <a:endParaRPr lang="en-US">
              <a:solidFill>
                <a:srgbClr val="0B0C0C"/>
              </a:solidFill>
              <a:highlight>
                <a:srgbClr val="FFFFFF"/>
              </a:highlight>
              <a:latin typeface="Roboto Regular"/>
              <a:cs typeface="Arial"/>
            </a:endParaRPr>
          </a:p>
          <a:p>
            <a:r>
              <a:rPr lang="en-US" b="1">
                <a:solidFill>
                  <a:srgbClr val="0B0C0C"/>
                </a:solidFill>
                <a:highlight>
                  <a:srgbClr val="FFFFFF"/>
                </a:highlight>
                <a:latin typeface="Roboto Regular"/>
                <a:cs typeface="Arial"/>
              </a:rPr>
              <a:t>Online Learning:</a:t>
            </a:r>
            <a:r>
              <a:rPr lang="en-US">
                <a:solidFill>
                  <a:srgbClr val="0B0C0C"/>
                </a:solidFill>
                <a:highlight>
                  <a:srgbClr val="FFFFFF"/>
                </a:highlight>
                <a:latin typeface="Roboto Regular"/>
                <a:cs typeface="Arial"/>
              </a:rPr>
              <a:t> A platform for students and teachers, hosting Computing curriculum learning and tech career inspiration.</a:t>
            </a:r>
          </a:p>
          <a:p>
            <a:endParaRPr lang="en-US">
              <a:solidFill>
                <a:srgbClr val="0B0C0C"/>
              </a:solidFill>
              <a:highlight>
                <a:srgbClr val="FFFFFF"/>
              </a:highlight>
              <a:latin typeface="Roboto Regular"/>
              <a:ea typeface="+mn-lt"/>
              <a:cs typeface="Arial"/>
            </a:endParaRPr>
          </a:p>
          <a:p>
            <a:r>
              <a:rPr lang="en-US" b="1">
                <a:solidFill>
                  <a:srgbClr val="0B0C0C"/>
                </a:solidFill>
                <a:highlight>
                  <a:srgbClr val="FFFFFF"/>
                </a:highlight>
                <a:latin typeface="Roboto Regular"/>
                <a:ea typeface="+mn-lt"/>
                <a:cs typeface="Arial"/>
              </a:rPr>
              <a:t>Competitions:</a:t>
            </a:r>
            <a:r>
              <a:rPr lang="en-US">
                <a:solidFill>
                  <a:srgbClr val="0B0C0C"/>
                </a:solidFill>
                <a:highlight>
                  <a:srgbClr val="FFFFFF"/>
                </a:highlight>
                <a:latin typeface="Roboto Regular"/>
                <a:ea typeface="+mn-lt"/>
                <a:cs typeface="Arial"/>
              </a:rPr>
              <a:t> Annual national competitions, including the </a:t>
            </a:r>
            <a:r>
              <a:rPr lang="en-US" err="1">
                <a:solidFill>
                  <a:srgbClr val="0B0C0C"/>
                </a:solidFill>
                <a:highlight>
                  <a:srgbClr val="FFFFFF"/>
                </a:highlight>
                <a:latin typeface="Roboto Regular"/>
                <a:ea typeface="+mn-lt"/>
                <a:cs typeface="Arial"/>
              </a:rPr>
              <a:t>TechFirst</a:t>
            </a:r>
            <a:r>
              <a:rPr lang="en-US">
                <a:solidFill>
                  <a:srgbClr val="0B0C0C"/>
                </a:solidFill>
                <a:highlight>
                  <a:srgbClr val="FFFFFF"/>
                </a:highlight>
                <a:latin typeface="Roboto Regular"/>
                <a:ea typeface="+mn-lt"/>
                <a:cs typeface="Arial"/>
              </a:rPr>
              <a:t> Girls Competition, with exciting tech prizes to be won.</a:t>
            </a:r>
            <a:endParaRPr lang="en-US">
              <a:solidFill>
                <a:srgbClr val="0B0C0C"/>
              </a:solidFill>
              <a:highlight>
                <a:srgbClr val="FFFFFF"/>
              </a:highlight>
              <a:latin typeface="Roboto Regular"/>
              <a:cs typeface="Arial"/>
            </a:endParaRPr>
          </a:p>
        </p:txBody>
      </p:sp>
      <p:sp>
        <p:nvSpPr>
          <p:cNvPr id="2" name="TextBox 1">
            <a:extLst>
              <a:ext uri="{FF2B5EF4-FFF2-40B4-BE49-F238E27FC236}">
                <a16:creationId xmlns:a16="http://schemas.microsoft.com/office/drawing/2014/main" id="{CDC8D73C-2641-493E-B9D0-78D6C4EB0795}"/>
              </a:ext>
            </a:extLst>
          </p:cNvPr>
          <p:cNvSpPr txBox="1"/>
          <p:nvPr/>
        </p:nvSpPr>
        <p:spPr>
          <a:xfrm>
            <a:off x="560242" y="2101603"/>
            <a:ext cx="11056658" cy="1015663"/>
          </a:xfrm>
          <a:prstGeom prst="rect">
            <a:avLst/>
          </a:prstGeom>
          <a:solidFill>
            <a:schemeClr val="accent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err="1">
                <a:solidFill>
                  <a:schemeClr val="bg1"/>
                </a:solidFill>
                <a:latin typeface="Roboto Regular"/>
                <a:cs typeface="Arial"/>
              </a:rPr>
              <a:t>TechYouth</a:t>
            </a:r>
            <a:r>
              <a:rPr lang="en-US" sz="2000">
                <a:solidFill>
                  <a:schemeClr val="bg1"/>
                </a:solidFill>
                <a:latin typeface="Roboto Regular"/>
                <a:cs typeface="Arial"/>
              </a:rPr>
              <a:t> is for young people aged </a:t>
            </a:r>
            <a:r>
              <a:rPr lang="en-US" sz="2000" b="1">
                <a:solidFill>
                  <a:schemeClr val="bg1"/>
                </a:solidFill>
                <a:latin typeface="Roboto Regular"/>
                <a:cs typeface="Arial"/>
              </a:rPr>
              <a:t>11 to 18</a:t>
            </a:r>
            <a:r>
              <a:rPr lang="en-US" sz="2000">
                <a:solidFill>
                  <a:schemeClr val="bg1"/>
                </a:solidFill>
                <a:latin typeface="Roboto Regular"/>
                <a:cs typeface="Arial"/>
              </a:rPr>
              <a:t>. It aims to reach </a:t>
            </a:r>
            <a:r>
              <a:rPr lang="en-US" sz="2000" b="1">
                <a:solidFill>
                  <a:schemeClr val="bg1"/>
                </a:solidFill>
                <a:latin typeface="Roboto Regular"/>
                <a:cs typeface="Arial"/>
              </a:rPr>
              <a:t>one million students</a:t>
            </a:r>
            <a:r>
              <a:rPr lang="en-US" sz="2000">
                <a:solidFill>
                  <a:schemeClr val="bg1"/>
                </a:solidFill>
                <a:latin typeface="Roboto Regular"/>
                <a:cs typeface="Arial"/>
              </a:rPr>
              <a:t> in schools across the UK with opportunities to develop their tech skills, get confident with AI and gain insight into a range of potential tech careers.</a:t>
            </a:r>
            <a:endParaRPr lang="en-US">
              <a:solidFill>
                <a:schemeClr val="bg1"/>
              </a:solidFill>
              <a:latin typeface="Roboto Regular"/>
            </a:endParaRPr>
          </a:p>
        </p:txBody>
      </p:sp>
      <p:sp>
        <p:nvSpPr>
          <p:cNvPr id="9"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68A19846-59C2-F500-0226-DE06422D6967}"/>
              </a:ext>
            </a:extLst>
          </p:cNvPr>
          <p:cNvSpPr txBox="1"/>
          <p:nvPr/>
        </p:nvSpPr>
        <p:spPr>
          <a:xfrm>
            <a:off x="1748847" y="516783"/>
            <a:ext cx="8677472" cy="86143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xmlns:lc="http://schemas.openxmlformats.org/drawingml/2006/lockedCanvas" val="1"/>
            </a:ext>
          </a:extLst>
        </p:spPr>
        <p:txBody>
          <a:bodyPr lIns="21166" tIns="21166" rIns="21166" bIns="21166"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55600" rtl="0" fontAlgn="auto" latinLnBrk="0" hangingPunct="0">
              <a:lnSpc>
                <a:spcPct val="12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Roboto Regular"/>
                <a:ea typeface="Roboto Regular"/>
                <a:cs typeface="Roboto Regular"/>
                <a:sym typeface="Roboto Regular"/>
              </a:defRPr>
            </a:lvl1pPr>
            <a:lvl2pPr marL="0" marR="0" indent="457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9pPr>
          </a:lstStyle>
          <a:p>
            <a:r>
              <a:rPr lang="en-GB" sz="4800" b="1" err="1"/>
              <a:t>TechYouth</a:t>
            </a:r>
          </a:p>
        </p:txBody>
      </p:sp>
    </p:spTree>
    <p:extLst>
      <p:ext uri="{BB962C8B-B14F-4D97-AF65-F5344CB8AC3E}">
        <p14:creationId xmlns:p14="http://schemas.microsoft.com/office/powerpoint/2010/main" val="33413933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ED00C-468B-9713-6355-EB1F5DA6BDA5}"/>
            </a:ext>
          </a:extLst>
        </p:cNvPr>
        <p:cNvGrpSpPr/>
        <p:nvPr/>
      </p:nvGrpSpPr>
      <p:grpSpPr>
        <a:xfrm>
          <a:off x="0" y="0"/>
          <a:ext cx="0" cy="0"/>
          <a:chOff x="0" y="0"/>
          <a:chExt cx="0" cy="0"/>
        </a:xfrm>
      </p:grpSpPr>
      <p:pic>
        <p:nvPicPr>
          <p:cNvPr id="528" name="DSTI_Black_Digital-01.png" descr="DSTI_Black_Digital-01.png">
            <a:extLst>
              <a:ext uri="{FF2B5EF4-FFF2-40B4-BE49-F238E27FC236}">
                <a16:creationId xmlns:a16="http://schemas.microsoft.com/office/drawing/2014/main" id="{CB64EDAF-604D-F0B5-D9AA-8212786DD5F2}"/>
              </a:ext>
            </a:extLst>
          </p:cNvPr>
          <p:cNvPicPr>
            <a:picLocks noGrp="1" noRot="1" noChangeAspect="1" noMove="1" noResize="1" noEditPoints="1" noAdjustHandles="1" noChangeArrowheads="1" noChangeShapeType="1" noCrop="1"/>
          </p:cNvPicPr>
          <p:nvPr/>
        </p:nvPicPr>
        <p:blipFill>
          <a:blip r:embed="rId3"/>
          <a:stretch>
            <a:fillRect/>
          </a:stretch>
        </p:blipFill>
        <p:spPr>
          <a:xfrm>
            <a:off x="10099542" y="325077"/>
            <a:ext cx="1825836" cy="919866"/>
          </a:xfrm>
          <a:prstGeom prst="rect">
            <a:avLst/>
          </a:prstGeom>
          <a:ln w="12700">
            <a:miter lim="400000"/>
          </a:ln>
        </p:spPr>
      </p:pic>
      <p:sp>
        <p:nvSpPr>
          <p:cNvPr id="3" name="Slide Number Placeholder 2">
            <a:extLst>
              <a:ext uri="{FF2B5EF4-FFF2-40B4-BE49-F238E27FC236}">
                <a16:creationId xmlns:a16="http://schemas.microsoft.com/office/drawing/2014/main" id="{318C049C-D285-BD49-AC3C-E11F1599A6CD}"/>
              </a:ext>
            </a:extLst>
          </p:cNvPr>
          <p:cNvSpPr>
            <a:spLocks noGrp="1"/>
          </p:cNvSpPr>
          <p:nvPr>
            <p:ph type="sldNum" sz="quarter" idx="10"/>
          </p:nvPr>
        </p:nvSpPr>
        <p:spPr/>
        <p:txBody>
          <a:bodyPr/>
          <a:lstStyle/>
          <a:p>
            <a:fld id="{8F7E9438-18F9-46BA-95FA-E23A9B4276B8}" type="slidenum">
              <a:rPr lang="en-GB" smtClean="0">
                <a:latin typeface="Arial" panose="020B0604020202020204" pitchFamily="34" charset="0"/>
                <a:cs typeface="Arial" panose="020B0604020202020204" pitchFamily="34" charset="0"/>
              </a:rPr>
              <a:pPr/>
              <a:t>4</a:t>
            </a:fld>
            <a:endParaRPr lang="en-GB">
              <a:latin typeface="Arial" panose="020B0604020202020204" pitchFamily="34" charset="0"/>
              <a:cs typeface="Arial" panose="020B0604020202020204" pitchFamily="34" charset="0"/>
            </a:endParaRPr>
          </a:p>
        </p:txBody>
      </p:sp>
      <p:pic>
        <p:nvPicPr>
          <p:cNvPr id="4" name="Net_Standalone_2.png" descr="Net_Standalone_2.png">
            <a:extLst>
              <a:ext uri="{FF2B5EF4-FFF2-40B4-BE49-F238E27FC236}">
                <a16:creationId xmlns:a16="http://schemas.microsoft.com/office/drawing/2014/main" id="{8AAC2694-F351-E6E9-69D5-C61CB4AA28B6}"/>
              </a:ext>
            </a:extLst>
          </p:cNvPr>
          <p:cNvPicPr/>
          <p:nvPr/>
        </p:nvPicPr>
        <p:blipFill>
          <a:blip r:embed="rId4">
            <a:extLst>
              <a:ext uri="{28A0092B-C50C-407E-A947-70E740481C1C}">
                <a14:useLocalDpi xmlns:a14="http://schemas.microsoft.com/office/drawing/2010/main"/>
              </a:ext>
            </a:extLst>
          </a:blip>
          <a:srcRect/>
          <a:stretch>
            <a:fillRect/>
          </a:stretch>
        </p:blipFill>
        <p:spPr>
          <a:xfrm rot="6172083" flipH="1">
            <a:off x="240388" y="-647257"/>
            <a:ext cx="2077283" cy="2838213"/>
          </a:xfrm>
          <a:custGeom>
            <a:avLst/>
            <a:gdLst/>
            <a:ahLst/>
            <a:cxnLst>
              <a:cxn ang="0">
                <a:pos x="wd2" y="hd2"/>
              </a:cxn>
              <a:cxn ang="5400000">
                <a:pos x="wd2" y="hd2"/>
              </a:cxn>
              <a:cxn ang="10800000">
                <a:pos x="wd2" y="hd2"/>
              </a:cxn>
              <a:cxn ang="16200000">
                <a:pos x="wd2" y="hd2"/>
              </a:cxn>
            </a:cxnLst>
            <a:rect l="0" t="0" r="r" b="b"/>
            <a:pathLst>
              <a:path w="21600" h="21600" extrusionOk="0">
                <a:moveTo>
                  <a:pt x="15676" y="21600"/>
                </a:moveTo>
                <a:lnTo>
                  <a:pt x="21600" y="2621"/>
                </a:lnTo>
                <a:lnTo>
                  <a:pt x="5924" y="0"/>
                </a:lnTo>
                <a:lnTo>
                  <a:pt x="0" y="18979"/>
                </a:lnTo>
                <a:lnTo>
                  <a:pt x="15676" y="21600"/>
                </a:lnTo>
                <a:close/>
              </a:path>
            </a:pathLst>
          </a:custGeom>
          <a:ln w="12700">
            <a:miter lim="400000"/>
          </a:ln>
        </p:spPr>
      </p:pic>
      <p:pic>
        <p:nvPicPr>
          <p:cNvPr id="5" name="Crisps_2.png" descr="Crisps_2.png">
            <a:extLst>
              <a:ext uri="{FF2B5EF4-FFF2-40B4-BE49-F238E27FC236}">
                <a16:creationId xmlns:a16="http://schemas.microsoft.com/office/drawing/2014/main" id="{1C475573-179B-9A9E-ED8C-3FDAF2C1D967}"/>
              </a:ext>
            </a:extLst>
          </p:cNvPr>
          <p:cNvPicPr/>
          <p:nvPr/>
        </p:nvPicPr>
        <p:blipFill>
          <a:blip r:embed="rId5">
            <a:alphaModFix amt="64999"/>
            <a:extLst>
              <a:ext uri="{28A0092B-C50C-407E-A947-70E740481C1C}">
                <a14:useLocalDpi xmlns:a14="http://schemas.microsoft.com/office/drawing/2010/main"/>
              </a:ext>
            </a:extLst>
          </a:blip>
          <a:srcRect t="2794" r="25897" b="16392"/>
          <a:stretch>
            <a:fillRect/>
          </a:stretch>
        </p:blipFill>
        <p:spPr>
          <a:xfrm rot="10321655">
            <a:off x="-99806" y="-86218"/>
            <a:ext cx="1593269" cy="1737539"/>
          </a:xfrm>
          <a:custGeom>
            <a:avLst/>
            <a:gdLst/>
            <a:ahLst/>
            <a:cxnLst>
              <a:cxn ang="0">
                <a:pos x="wd2" y="hd2"/>
              </a:cxn>
              <a:cxn ang="5400000">
                <a:pos x="wd2" y="hd2"/>
              </a:cxn>
              <a:cxn ang="10800000">
                <a:pos x="wd2" y="hd2"/>
              </a:cxn>
              <a:cxn ang="16200000">
                <a:pos x="wd2" y="hd2"/>
              </a:cxn>
            </a:cxnLst>
            <a:rect l="0" t="0" r="r" b="b"/>
            <a:pathLst>
              <a:path w="21600" h="21600" extrusionOk="0">
                <a:moveTo>
                  <a:pt x="18690" y="21600"/>
                </a:moveTo>
                <a:lnTo>
                  <a:pt x="21600" y="2545"/>
                </a:lnTo>
                <a:lnTo>
                  <a:pt x="1787" y="0"/>
                </a:lnTo>
                <a:lnTo>
                  <a:pt x="0" y="11702"/>
                </a:lnTo>
                <a:lnTo>
                  <a:pt x="1" y="19200"/>
                </a:lnTo>
                <a:lnTo>
                  <a:pt x="18690" y="21600"/>
                </a:lnTo>
                <a:close/>
              </a:path>
            </a:pathLst>
          </a:custGeom>
          <a:ln w="12700">
            <a:miter lim="400000"/>
          </a:ln>
        </p:spPr>
      </p:pic>
      <p:pic>
        <p:nvPicPr>
          <p:cNvPr id="6" name="Crisps_2.png" descr="Crisps_2.png">
            <a:extLst>
              <a:ext uri="{FF2B5EF4-FFF2-40B4-BE49-F238E27FC236}">
                <a16:creationId xmlns:a16="http://schemas.microsoft.com/office/drawing/2014/main" id="{AD2C8279-F846-5B66-D30C-69195FFB756F}"/>
              </a:ext>
            </a:extLst>
          </p:cNvPr>
          <p:cNvPicPr>
            <a:picLocks noChangeAspect="1"/>
          </p:cNvPicPr>
          <p:nvPr/>
        </p:nvPicPr>
        <p:blipFill>
          <a:blip r:embed="rId5">
            <a:alphaModFix amt="80000"/>
            <a:extLst>
              <a:ext uri="{28A0092B-C50C-407E-A947-70E740481C1C}">
                <a14:useLocalDpi xmlns:a14="http://schemas.microsoft.com/office/drawing/2010/main"/>
              </a:ext>
            </a:extLst>
          </a:blip>
          <a:srcRect l="48587" t="18982" b="7893"/>
          <a:stretch>
            <a:fillRect/>
          </a:stretch>
        </p:blipFill>
        <p:spPr>
          <a:xfrm>
            <a:off x="-462" y="2082"/>
            <a:ext cx="1112947" cy="1582921"/>
          </a:xfrm>
          <a:prstGeom prst="rect">
            <a:avLst/>
          </a:prstGeom>
          <a:ln w="12700">
            <a:miter lim="400000"/>
          </a:ln>
        </p:spPr>
      </p:pic>
      <p:sp>
        <p:nvSpPr>
          <p:cNvPr id="7" name="Rectangle">
            <a:extLst>
              <a:ext uri="{FF2B5EF4-FFF2-40B4-BE49-F238E27FC236}">
                <a16:creationId xmlns:a16="http://schemas.microsoft.com/office/drawing/2014/main" id="{1054EFD6-3AEF-A59F-E44F-495DA93ECAB3}"/>
              </a:ext>
            </a:extLst>
          </p:cNvPr>
          <p:cNvSpPr/>
          <p:nvPr/>
        </p:nvSpPr>
        <p:spPr>
          <a:xfrm>
            <a:off x="-1" y="1507841"/>
            <a:ext cx="12192001" cy="81479"/>
          </a:xfrm>
          <a:prstGeom prst="rect">
            <a:avLst/>
          </a:prstGeom>
          <a:gradFill>
            <a:gsLst>
              <a:gs pos="0">
                <a:srgbClr val="FF9900"/>
              </a:gs>
              <a:gs pos="63118">
                <a:srgbClr val="FF00FF"/>
              </a:gs>
              <a:gs pos="100000">
                <a:srgbClr val="00F8F8"/>
              </a:gs>
            </a:gsLst>
          </a:gradFill>
          <a:ln w="12700">
            <a:miter lim="400000"/>
          </a:ln>
        </p:spPr>
        <p:txBody>
          <a:bodyPr lIns="0" tIns="0" rIns="0" bIns="0" anchor="ctr"/>
          <a:lstStyle/>
          <a:p>
            <a:pPr>
              <a:defRPr sz="3200" b="0">
                <a:solidFill>
                  <a:srgbClr val="FF00FF"/>
                </a:solidFill>
                <a:latin typeface="+mn-lt"/>
                <a:ea typeface="+mn-ea"/>
                <a:cs typeface="+mn-cs"/>
                <a:sym typeface="Helvetica Neue Medium"/>
              </a:defRPr>
            </a:pPr>
            <a:endParaRPr sz="16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6097BF0-1183-2097-ED6F-7AAD32A0626A}"/>
              </a:ext>
            </a:extLst>
          </p:cNvPr>
          <p:cNvSpPr/>
          <p:nvPr/>
        </p:nvSpPr>
        <p:spPr>
          <a:xfrm>
            <a:off x="6173828" y="3227368"/>
            <a:ext cx="5453982" cy="1875373"/>
          </a:xfrm>
          <a:prstGeom prst="rect">
            <a:avLst/>
          </a:prstGeom>
          <a:solidFill>
            <a:schemeClr val="accent5"/>
          </a:solidFill>
          <a:ln w="12700">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defTabSz="825500"/>
            <a:r>
              <a:rPr lang="en-GB" sz="1700" b="1">
                <a:solidFill>
                  <a:srgbClr val="FFFFFF"/>
                </a:solidFill>
                <a:latin typeface="Roboto Regular"/>
                <a:cs typeface="Arial"/>
              </a:rPr>
              <a:t>Industry Partners </a:t>
            </a:r>
            <a:r>
              <a:rPr lang="en-GB" sz="1700">
                <a:solidFill>
                  <a:srgbClr val="FFFFFF"/>
                </a:solidFill>
                <a:latin typeface="Roboto Regular"/>
                <a:cs typeface="Arial"/>
              </a:rPr>
              <a:t>are tech employers who have made a formal large-scale commitment to </a:t>
            </a:r>
            <a:r>
              <a:rPr lang="en-GB" sz="1700" err="1">
                <a:solidFill>
                  <a:srgbClr val="FFFFFF"/>
                </a:solidFill>
                <a:latin typeface="Roboto Regular"/>
                <a:cs typeface="Arial"/>
              </a:rPr>
              <a:t>TechFirst</a:t>
            </a:r>
            <a:r>
              <a:rPr lang="en-GB" sz="1700">
                <a:solidFill>
                  <a:srgbClr val="FFFFFF"/>
                </a:solidFill>
                <a:latin typeface="Roboto Regular"/>
                <a:cs typeface="Arial"/>
              </a:rPr>
              <a:t>, encompassing summer work placements, volunteering hours, and event sponsorship. </a:t>
            </a:r>
            <a:r>
              <a:rPr lang="en-GB" sz="1700">
                <a:solidFill>
                  <a:srgbClr val="FFFFFF"/>
                </a:solidFill>
                <a:latin typeface="Roboto Regular"/>
                <a:ea typeface="+mn-lt"/>
                <a:cs typeface="Arial"/>
              </a:rPr>
              <a:t>They will support both the successful delivery and strategic oversight of the programme.</a:t>
            </a:r>
          </a:p>
        </p:txBody>
      </p:sp>
      <p:sp>
        <p:nvSpPr>
          <p:cNvPr id="10" name="Rectangle 9">
            <a:extLst>
              <a:ext uri="{FF2B5EF4-FFF2-40B4-BE49-F238E27FC236}">
                <a16:creationId xmlns:a16="http://schemas.microsoft.com/office/drawing/2014/main" id="{CC9F61FD-7833-9A7E-6AE2-E1E7C541C1A1}"/>
              </a:ext>
            </a:extLst>
          </p:cNvPr>
          <p:cNvSpPr/>
          <p:nvPr/>
        </p:nvSpPr>
        <p:spPr>
          <a:xfrm>
            <a:off x="559322" y="3230916"/>
            <a:ext cx="5461293" cy="1869410"/>
          </a:xfrm>
          <a:prstGeom prst="rect">
            <a:avLst/>
          </a:prstGeom>
          <a:solidFill>
            <a:schemeClr val="accent1"/>
          </a:solidFill>
          <a:ln w="12700">
            <a:solidFill>
              <a:schemeClr val="tx1"/>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defTabSz="825500"/>
            <a:r>
              <a:rPr lang="en-GB" sz="1700" b="1" err="1">
                <a:solidFill>
                  <a:schemeClr val="bg1"/>
                </a:solidFill>
                <a:latin typeface="Roboto Regular"/>
                <a:cs typeface="Arial"/>
              </a:rPr>
              <a:t>TechFirst</a:t>
            </a:r>
            <a:r>
              <a:rPr lang="en-GB" sz="1700" b="1">
                <a:solidFill>
                  <a:schemeClr val="bg1"/>
                </a:solidFill>
                <a:latin typeface="Roboto Regular"/>
                <a:cs typeface="Arial"/>
              </a:rPr>
              <a:t> Membership </a:t>
            </a:r>
            <a:r>
              <a:rPr lang="en-GB" sz="1700">
                <a:solidFill>
                  <a:schemeClr val="bg1"/>
                </a:solidFill>
                <a:latin typeface="Roboto Regular"/>
                <a:cs typeface="Arial"/>
              </a:rPr>
              <a:t>is open to any organisation who wants to get involved with </a:t>
            </a:r>
            <a:r>
              <a:rPr lang="en-GB" sz="1700" err="1">
                <a:solidFill>
                  <a:schemeClr val="bg1"/>
                </a:solidFill>
                <a:latin typeface="Roboto Regular"/>
                <a:cs typeface="Arial"/>
              </a:rPr>
              <a:t>TechFirst</a:t>
            </a:r>
            <a:r>
              <a:rPr lang="en-GB" sz="1700">
                <a:solidFill>
                  <a:schemeClr val="bg1"/>
                </a:solidFill>
                <a:latin typeface="Roboto Regular"/>
                <a:cs typeface="Arial"/>
              </a:rPr>
              <a:t>. </a:t>
            </a:r>
            <a:r>
              <a:rPr lang="en-US" altLang="en-US" sz="1700">
                <a:solidFill>
                  <a:schemeClr val="bg1"/>
                </a:solidFill>
                <a:latin typeface="Roboto Regular"/>
                <a:cs typeface="Arial"/>
              </a:rPr>
              <a:t>Industry members can lend their support by engaging with local and national events, volunteering within schools and hosting summer work placements. </a:t>
            </a:r>
            <a:endParaRPr lang="en-US" sz="1700">
              <a:solidFill>
                <a:schemeClr val="bg1"/>
              </a:solidFill>
              <a:latin typeface="Roboto Regular"/>
              <a:cs typeface="Arial"/>
            </a:endParaRPr>
          </a:p>
        </p:txBody>
      </p:sp>
      <p:sp>
        <p:nvSpPr>
          <p:cNvPr id="20" name="TextBox 19">
            <a:extLst>
              <a:ext uri="{FF2B5EF4-FFF2-40B4-BE49-F238E27FC236}">
                <a16:creationId xmlns:a16="http://schemas.microsoft.com/office/drawing/2014/main" id="{715FE604-BA37-6CF6-8B03-BA83ABF4998C}"/>
              </a:ext>
            </a:extLst>
          </p:cNvPr>
          <p:cNvSpPr txBox="1"/>
          <p:nvPr/>
        </p:nvSpPr>
        <p:spPr>
          <a:xfrm>
            <a:off x="554924" y="1905659"/>
            <a:ext cx="10770075" cy="646331"/>
          </a:xfrm>
          <a:prstGeom prst="rect">
            <a:avLst/>
          </a:prstGeom>
          <a:noFill/>
        </p:spPr>
        <p:txBody>
          <a:bodyPr wrap="square" lIns="91440" tIns="45720" rIns="91440" bIns="45720" rtlCol="0" anchor="t">
            <a:spAutoFit/>
          </a:bodyPr>
          <a:lstStyle/>
          <a:p>
            <a:pPr algn="ctr"/>
            <a:r>
              <a:rPr lang="en-GB" b="1">
                <a:latin typeface="Roboto Regular"/>
                <a:cs typeface="Arial"/>
              </a:rPr>
              <a:t>Collaboration with industry is key to the success of the programme. </a:t>
            </a:r>
            <a:r>
              <a:rPr lang="en-GB">
                <a:latin typeface="Roboto Regular"/>
                <a:cs typeface="Arial"/>
              </a:rPr>
              <a:t>Organisations will have different ways to get involved with the </a:t>
            </a:r>
            <a:r>
              <a:rPr lang="en-GB" err="1">
                <a:latin typeface="Roboto Regular"/>
                <a:cs typeface="Arial"/>
              </a:rPr>
              <a:t>TechFirst</a:t>
            </a:r>
            <a:r>
              <a:rPr lang="en-GB">
                <a:latin typeface="Roboto Regular"/>
                <a:cs typeface="Arial"/>
              </a:rPr>
              <a:t> community:</a:t>
            </a:r>
          </a:p>
        </p:txBody>
      </p:sp>
      <p:sp>
        <p:nvSpPr>
          <p:cNvPr id="22" name="TextBox 21">
            <a:extLst>
              <a:ext uri="{FF2B5EF4-FFF2-40B4-BE49-F238E27FC236}">
                <a16:creationId xmlns:a16="http://schemas.microsoft.com/office/drawing/2014/main" id="{C5042AD5-AE5F-92A2-25C6-FD37543D41E0}"/>
              </a:ext>
            </a:extLst>
          </p:cNvPr>
          <p:cNvSpPr txBox="1"/>
          <p:nvPr/>
        </p:nvSpPr>
        <p:spPr>
          <a:xfrm>
            <a:off x="1111099" y="5733686"/>
            <a:ext cx="10113961" cy="305853"/>
          </a:xfrm>
          <a:prstGeom prst="rect">
            <a:avLst/>
          </a:prstGeom>
          <a:solidFill>
            <a:schemeClr val="bg1"/>
          </a:solidFill>
          <a:ln>
            <a:noFill/>
          </a:ln>
        </p:spPr>
        <p:txBody>
          <a:bodyPr wrap="square" lIns="91440" tIns="45720" rIns="91440" bIns="45720" anchor="t">
            <a:spAutoFit/>
          </a:bodyPr>
          <a:lstStyle/>
          <a:p>
            <a:pPr algn="ctr" fontAlgn="t">
              <a:lnSpc>
                <a:spcPts val="1500"/>
              </a:lnSpc>
            </a:pPr>
            <a:r>
              <a:rPr lang="en-GB" b="1">
                <a:latin typeface="Roboto Regular"/>
                <a:cs typeface="Arial"/>
              </a:rPr>
              <a:t>Interested in joining the </a:t>
            </a:r>
            <a:r>
              <a:rPr lang="en-GB" b="1" err="1">
                <a:latin typeface="Roboto Regular"/>
                <a:cs typeface="Arial"/>
              </a:rPr>
              <a:t>TechFirst</a:t>
            </a:r>
            <a:r>
              <a:rPr lang="en-GB" b="1">
                <a:latin typeface="Roboto Regular"/>
                <a:cs typeface="Arial"/>
              </a:rPr>
              <a:t> community? Get in touch with us at TechFirst@dsit.gov.uk.</a:t>
            </a:r>
          </a:p>
        </p:txBody>
      </p:sp>
      <p:sp>
        <p:nvSpPr>
          <p:cNvPr id="13"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05BF2F4A-54AF-2059-C83C-8AB599414C9F}"/>
              </a:ext>
            </a:extLst>
          </p:cNvPr>
          <p:cNvSpPr txBox="1"/>
          <p:nvPr/>
        </p:nvSpPr>
        <p:spPr>
          <a:xfrm>
            <a:off x="1598452" y="496730"/>
            <a:ext cx="8677472" cy="86143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xmlns:lc="http://schemas.openxmlformats.org/drawingml/2006/lockedCanvas" val="1"/>
            </a:ext>
          </a:extLst>
        </p:spPr>
        <p:txBody>
          <a:bodyPr lIns="21166" tIns="21166" rIns="21166" bIns="21166"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55600" rtl="0" fontAlgn="auto" latinLnBrk="0" hangingPunct="0">
              <a:lnSpc>
                <a:spcPct val="12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Roboto Regular"/>
                <a:ea typeface="Roboto Regular"/>
                <a:cs typeface="Roboto Regular"/>
                <a:sym typeface="Roboto Regular"/>
              </a:defRPr>
            </a:lvl1pPr>
            <a:lvl2pPr marL="0" marR="0" indent="457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1354632" rtl="0" fontAlgn="auto" latinLnBrk="0" hangingPunct="0">
              <a:lnSpc>
                <a:spcPct val="90000"/>
              </a:lnSpc>
              <a:spcBef>
                <a:spcPts val="2500"/>
              </a:spcBef>
              <a:spcAft>
                <a:spcPts val="0"/>
              </a:spcAft>
              <a:buClrTx/>
              <a:buSzTx/>
              <a:buFontTx/>
              <a:buNone/>
              <a:tabLst/>
              <a:defRPr kumimoji="0" sz="2600" b="0" i="0" u="none" strike="noStrike" cap="none" spc="0" normalizeH="0" baseline="0">
                <a:ln>
                  <a:noFill/>
                </a:ln>
                <a:solidFill>
                  <a:srgbClr val="000000"/>
                </a:solidFill>
                <a:effectLst/>
                <a:uFillTx/>
                <a:latin typeface="+mn-lt"/>
                <a:ea typeface="+mn-ea"/>
                <a:cs typeface="+mn-cs"/>
                <a:sym typeface="Helvetica Neue"/>
              </a:defRPr>
            </a:lvl9pPr>
          </a:lstStyle>
          <a:p>
            <a:r>
              <a:rPr lang="en-GB" sz="4800" b="1" err="1"/>
              <a:t>TechFirst</a:t>
            </a:r>
            <a:r>
              <a:rPr lang="en-GB" sz="4800" b="1"/>
              <a:t> Membership</a:t>
            </a:r>
          </a:p>
        </p:txBody>
      </p:sp>
      <p:sp>
        <p:nvSpPr>
          <p:cNvPr id="14" name="TextBox 13">
            <a:extLst>
              <a:ext uri="{FF2B5EF4-FFF2-40B4-BE49-F238E27FC236}">
                <a16:creationId xmlns:a16="http://schemas.microsoft.com/office/drawing/2014/main" id="{89939672-CDAF-FD72-26F5-D100FD663506}"/>
              </a:ext>
            </a:extLst>
          </p:cNvPr>
          <p:cNvSpPr txBox="1"/>
          <p:nvPr/>
        </p:nvSpPr>
        <p:spPr>
          <a:xfrm>
            <a:off x="565655" y="2859304"/>
            <a:ext cx="545235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err="1">
                <a:latin typeface="Roboto Regular"/>
              </a:rPr>
              <a:t>TechFirst</a:t>
            </a:r>
            <a:r>
              <a:rPr lang="en-GB" b="1">
                <a:latin typeface="Roboto Regular"/>
              </a:rPr>
              <a:t> Members</a:t>
            </a:r>
          </a:p>
        </p:txBody>
      </p:sp>
      <p:sp>
        <p:nvSpPr>
          <p:cNvPr id="15" name="TextBox 14">
            <a:extLst>
              <a:ext uri="{FF2B5EF4-FFF2-40B4-BE49-F238E27FC236}">
                <a16:creationId xmlns:a16="http://schemas.microsoft.com/office/drawing/2014/main" id="{F7ECF3C2-7D05-CF47-19F1-C1339CAFE9DD}"/>
              </a:ext>
            </a:extLst>
          </p:cNvPr>
          <p:cNvSpPr txBox="1"/>
          <p:nvPr/>
        </p:nvSpPr>
        <p:spPr>
          <a:xfrm>
            <a:off x="6170365" y="2859304"/>
            <a:ext cx="545235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err="1">
                <a:latin typeface="Roboto Regular"/>
              </a:rPr>
              <a:t>TechFirst</a:t>
            </a:r>
            <a:r>
              <a:rPr lang="en-GB" b="1">
                <a:latin typeface="Roboto Regular"/>
              </a:rPr>
              <a:t> Partners</a:t>
            </a:r>
          </a:p>
        </p:txBody>
      </p:sp>
    </p:spTree>
    <p:extLst>
      <p:ext uri="{BB962C8B-B14F-4D97-AF65-F5344CB8AC3E}">
        <p14:creationId xmlns:p14="http://schemas.microsoft.com/office/powerpoint/2010/main" val="16643580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4F3AF-DBEF-4959-EA0E-748E6D92958B}"/>
            </a:ext>
          </a:extLst>
        </p:cNvPr>
        <p:cNvGrpSpPr/>
        <p:nvPr/>
      </p:nvGrpSpPr>
      <p:grpSpPr>
        <a:xfrm>
          <a:off x="0" y="0"/>
          <a:ext cx="0" cy="0"/>
          <a:chOff x="0" y="0"/>
          <a:chExt cx="0" cy="0"/>
        </a:xfrm>
      </p:grpSpPr>
      <p:pic>
        <p:nvPicPr>
          <p:cNvPr id="528" name="DSTI_Black_Digital-01.png" descr="DSTI_Black_Digital-01.png">
            <a:extLst>
              <a:ext uri="{FF2B5EF4-FFF2-40B4-BE49-F238E27FC236}">
                <a16:creationId xmlns:a16="http://schemas.microsoft.com/office/drawing/2014/main" id="{41D955B2-B3D9-AECA-246F-3002F59E75AA}"/>
              </a:ext>
            </a:extLst>
          </p:cNvPr>
          <p:cNvPicPr>
            <a:picLocks noGrp="1" noRot="1" noChangeAspect="1" noMove="1" noResize="1" noEditPoints="1" noAdjustHandles="1" noChangeArrowheads="1" noChangeShapeType="1" noCrop="1"/>
          </p:cNvPicPr>
          <p:nvPr/>
        </p:nvPicPr>
        <p:blipFill>
          <a:blip r:embed="rId3"/>
          <a:stretch>
            <a:fillRect/>
          </a:stretch>
        </p:blipFill>
        <p:spPr>
          <a:xfrm>
            <a:off x="10099542" y="325077"/>
            <a:ext cx="1825836" cy="919866"/>
          </a:xfrm>
          <a:prstGeom prst="rect">
            <a:avLst/>
          </a:prstGeom>
          <a:ln w="12700">
            <a:miter lim="400000"/>
          </a:ln>
        </p:spPr>
      </p:pic>
      <p:sp>
        <p:nvSpPr>
          <p:cNvPr id="3" name="Slide Number Placeholder 2">
            <a:extLst>
              <a:ext uri="{FF2B5EF4-FFF2-40B4-BE49-F238E27FC236}">
                <a16:creationId xmlns:a16="http://schemas.microsoft.com/office/drawing/2014/main" id="{A580B742-7497-B818-B07D-2C0C2AF1C9D2}"/>
              </a:ext>
            </a:extLst>
          </p:cNvPr>
          <p:cNvSpPr>
            <a:spLocks noGrp="1"/>
          </p:cNvSpPr>
          <p:nvPr>
            <p:ph type="sldNum" sz="quarter" idx="10"/>
          </p:nvPr>
        </p:nvSpPr>
        <p:spPr/>
        <p:txBody>
          <a:bodyPr/>
          <a:lstStyle/>
          <a:p>
            <a:fld id="{8F7E9438-18F9-46BA-95FA-E23A9B4276B8}" type="slidenum">
              <a:rPr lang="en-GB" smtClean="0">
                <a:latin typeface="Roboto Regular"/>
              </a:rPr>
              <a:pPr/>
              <a:t>5</a:t>
            </a:fld>
            <a:endParaRPr lang="en-GB">
              <a:latin typeface="Roboto Regular"/>
            </a:endParaRPr>
          </a:p>
        </p:txBody>
      </p:sp>
      <p:pic>
        <p:nvPicPr>
          <p:cNvPr id="4" name="Net_Standalone_2.png" descr="Net_Standalone_2.png">
            <a:extLst>
              <a:ext uri="{FF2B5EF4-FFF2-40B4-BE49-F238E27FC236}">
                <a16:creationId xmlns:a16="http://schemas.microsoft.com/office/drawing/2014/main" id="{D6914ECB-D99A-6410-8CBD-7646DB125F58}"/>
              </a:ext>
            </a:extLst>
          </p:cNvPr>
          <p:cNvPicPr/>
          <p:nvPr/>
        </p:nvPicPr>
        <p:blipFill>
          <a:blip r:embed="rId4">
            <a:extLst>
              <a:ext uri="{28A0092B-C50C-407E-A947-70E740481C1C}">
                <a14:useLocalDpi xmlns:a14="http://schemas.microsoft.com/office/drawing/2010/main"/>
              </a:ext>
            </a:extLst>
          </a:blip>
          <a:srcRect/>
          <a:stretch>
            <a:fillRect/>
          </a:stretch>
        </p:blipFill>
        <p:spPr>
          <a:xfrm rot="6172083" flipH="1">
            <a:off x="240388" y="-647257"/>
            <a:ext cx="2077283" cy="2838213"/>
          </a:xfrm>
          <a:custGeom>
            <a:avLst/>
            <a:gdLst/>
            <a:ahLst/>
            <a:cxnLst>
              <a:cxn ang="0">
                <a:pos x="wd2" y="hd2"/>
              </a:cxn>
              <a:cxn ang="5400000">
                <a:pos x="wd2" y="hd2"/>
              </a:cxn>
              <a:cxn ang="10800000">
                <a:pos x="wd2" y="hd2"/>
              </a:cxn>
              <a:cxn ang="16200000">
                <a:pos x="wd2" y="hd2"/>
              </a:cxn>
            </a:cxnLst>
            <a:rect l="0" t="0" r="r" b="b"/>
            <a:pathLst>
              <a:path w="21600" h="21600" extrusionOk="0">
                <a:moveTo>
                  <a:pt x="15676" y="21600"/>
                </a:moveTo>
                <a:lnTo>
                  <a:pt x="21600" y="2621"/>
                </a:lnTo>
                <a:lnTo>
                  <a:pt x="5924" y="0"/>
                </a:lnTo>
                <a:lnTo>
                  <a:pt x="0" y="18979"/>
                </a:lnTo>
                <a:lnTo>
                  <a:pt x="15676" y="21600"/>
                </a:lnTo>
                <a:close/>
              </a:path>
            </a:pathLst>
          </a:custGeom>
          <a:ln w="12700">
            <a:miter lim="400000"/>
          </a:ln>
        </p:spPr>
      </p:pic>
      <p:pic>
        <p:nvPicPr>
          <p:cNvPr id="5" name="Crisps_2.png" descr="Crisps_2.png">
            <a:extLst>
              <a:ext uri="{FF2B5EF4-FFF2-40B4-BE49-F238E27FC236}">
                <a16:creationId xmlns:a16="http://schemas.microsoft.com/office/drawing/2014/main" id="{B5EEF4D3-63A1-2F4C-6C57-3DD35D77E42B}"/>
              </a:ext>
            </a:extLst>
          </p:cNvPr>
          <p:cNvPicPr/>
          <p:nvPr/>
        </p:nvPicPr>
        <p:blipFill>
          <a:blip r:embed="rId5">
            <a:alphaModFix amt="64999"/>
            <a:extLst>
              <a:ext uri="{28A0092B-C50C-407E-A947-70E740481C1C}">
                <a14:useLocalDpi xmlns:a14="http://schemas.microsoft.com/office/drawing/2010/main"/>
              </a:ext>
            </a:extLst>
          </a:blip>
          <a:srcRect t="2794" r="25897" b="16392"/>
          <a:stretch>
            <a:fillRect/>
          </a:stretch>
        </p:blipFill>
        <p:spPr>
          <a:xfrm rot="10321655">
            <a:off x="-99806" y="-86218"/>
            <a:ext cx="1593269" cy="1737539"/>
          </a:xfrm>
          <a:custGeom>
            <a:avLst/>
            <a:gdLst/>
            <a:ahLst/>
            <a:cxnLst>
              <a:cxn ang="0">
                <a:pos x="wd2" y="hd2"/>
              </a:cxn>
              <a:cxn ang="5400000">
                <a:pos x="wd2" y="hd2"/>
              </a:cxn>
              <a:cxn ang="10800000">
                <a:pos x="wd2" y="hd2"/>
              </a:cxn>
              <a:cxn ang="16200000">
                <a:pos x="wd2" y="hd2"/>
              </a:cxn>
            </a:cxnLst>
            <a:rect l="0" t="0" r="r" b="b"/>
            <a:pathLst>
              <a:path w="21600" h="21600" extrusionOk="0">
                <a:moveTo>
                  <a:pt x="18690" y="21600"/>
                </a:moveTo>
                <a:lnTo>
                  <a:pt x="21600" y="2545"/>
                </a:lnTo>
                <a:lnTo>
                  <a:pt x="1787" y="0"/>
                </a:lnTo>
                <a:lnTo>
                  <a:pt x="0" y="11702"/>
                </a:lnTo>
                <a:lnTo>
                  <a:pt x="1" y="19200"/>
                </a:lnTo>
                <a:lnTo>
                  <a:pt x="18690" y="21600"/>
                </a:lnTo>
                <a:close/>
              </a:path>
            </a:pathLst>
          </a:custGeom>
          <a:ln w="12700">
            <a:miter lim="400000"/>
          </a:ln>
        </p:spPr>
      </p:pic>
      <p:pic>
        <p:nvPicPr>
          <p:cNvPr id="6" name="Crisps_2.png" descr="Crisps_2.png">
            <a:extLst>
              <a:ext uri="{FF2B5EF4-FFF2-40B4-BE49-F238E27FC236}">
                <a16:creationId xmlns:a16="http://schemas.microsoft.com/office/drawing/2014/main" id="{FA78139F-8B9C-255D-F262-79305FC6B355}"/>
              </a:ext>
            </a:extLst>
          </p:cNvPr>
          <p:cNvPicPr>
            <a:picLocks noChangeAspect="1"/>
          </p:cNvPicPr>
          <p:nvPr/>
        </p:nvPicPr>
        <p:blipFill>
          <a:blip r:embed="rId5">
            <a:alphaModFix amt="80000"/>
            <a:extLst>
              <a:ext uri="{28A0092B-C50C-407E-A947-70E740481C1C}">
                <a14:useLocalDpi xmlns:a14="http://schemas.microsoft.com/office/drawing/2010/main"/>
              </a:ext>
            </a:extLst>
          </a:blip>
          <a:srcRect l="48587" t="18982" b="7893"/>
          <a:stretch>
            <a:fillRect/>
          </a:stretch>
        </p:blipFill>
        <p:spPr>
          <a:xfrm>
            <a:off x="-462" y="2082"/>
            <a:ext cx="1112947" cy="1582921"/>
          </a:xfrm>
          <a:prstGeom prst="rect">
            <a:avLst/>
          </a:prstGeom>
          <a:ln w="12700">
            <a:miter lim="400000"/>
          </a:ln>
        </p:spPr>
      </p:pic>
      <p:sp>
        <p:nvSpPr>
          <p:cNvPr id="7" name="Rectangle">
            <a:extLst>
              <a:ext uri="{FF2B5EF4-FFF2-40B4-BE49-F238E27FC236}">
                <a16:creationId xmlns:a16="http://schemas.microsoft.com/office/drawing/2014/main" id="{DE02A7AB-413C-CEB9-FCB8-4C7D4BFA2FA8}"/>
              </a:ext>
            </a:extLst>
          </p:cNvPr>
          <p:cNvSpPr/>
          <p:nvPr/>
        </p:nvSpPr>
        <p:spPr>
          <a:xfrm>
            <a:off x="-1" y="1507841"/>
            <a:ext cx="12192001" cy="81479"/>
          </a:xfrm>
          <a:prstGeom prst="rect">
            <a:avLst/>
          </a:prstGeom>
          <a:gradFill>
            <a:gsLst>
              <a:gs pos="0">
                <a:srgbClr val="FF9900"/>
              </a:gs>
              <a:gs pos="63118">
                <a:srgbClr val="FF00FF"/>
              </a:gs>
              <a:gs pos="100000">
                <a:srgbClr val="00F8F8"/>
              </a:gs>
            </a:gsLst>
          </a:gradFill>
          <a:ln w="12700">
            <a:miter lim="400000"/>
          </a:ln>
        </p:spPr>
        <p:txBody>
          <a:bodyPr lIns="0" tIns="0" rIns="0" bIns="0" anchor="ctr"/>
          <a:lstStyle/>
          <a:p>
            <a:pPr>
              <a:defRPr sz="3200" b="0">
                <a:solidFill>
                  <a:srgbClr val="FF00FF"/>
                </a:solidFill>
                <a:latin typeface="+mn-lt"/>
                <a:ea typeface="+mn-ea"/>
                <a:cs typeface="+mn-cs"/>
                <a:sym typeface="Helvetica Neue Medium"/>
              </a:defRPr>
            </a:pPr>
            <a:endParaRPr sz="1600"/>
          </a:p>
        </p:txBody>
      </p:sp>
      <p:sp>
        <p:nvSpPr>
          <p:cNvPr id="2" name="TextBox 1">
            <a:extLst>
              <a:ext uri="{FF2B5EF4-FFF2-40B4-BE49-F238E27FC236}">
                <a16:creationId xmlns:a16="http://schemas.microsoft.com/office/drawing/2014/main" id="{B85F9FC3-5657-D3B8-1E73-3170804F58E7}"/>
              </a:ext>
            </a:extLst>
          </p:cNvPr>
          <p:cNvSpPr txBox="1"/>
          <p:nvPr/>
        </p:nvSpPr>
        <p:spPr>
          <a:xfrm>
            <a:off x="556011" y="2126785"/>
            <a:ext cx="11111279" cy="738664"/>
          </a:xfrm>
          <a:prstGeom prst="rect">
            <a:avLst/>
          </a:prstGeom>
          <a:solidFill>
            <a:schemeClr val="accent2"/>
          </a:solidFill>
          <a:ln w="28575">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t>How to contact new regional delivery partners</a:t>
            </a:r>
          </a:p>
          <a:p>
            <a:pPr algn="ctr"/>
            <a:endParaRPr lang="en-US" dirty="0">
              <a:solidFill>
                <a:schemeClr val="bg1"/>
              </a:solidFill>
            </a:endParaRPr>
          </a:p>
        </p:txBody>
      </p:sp>
      <p:sp>
        <p:nvSpPr>
          <p:cNvPr id="8" name="TextBox 7">
            <a:extLst>
              <a:ext uri="{FF2B5EF4-FFF2-40B4-BE49-F238E27FC236}">
                <a16:creationId xmlns:a16="http://schemas.microsoft.com/office/drawing/2014/main" id="{DDDF2452-BA72-60A5-F789-06BC6029C7FD}"/>
              </a:ext>
            </a:extLst>
          </p:cNvPr>
          <p:cNvSpPr txBox="1"/>
          <p:nvPr/>
        </p:nvSpPr>
        <p:spPr>
          <a:xfrm>
            <a:off x="429098" y="3320303"/>
            <a:ext cx="11338961"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a:solidFill>
                  <a:srgbClr val="0B0C0C"/>
                </a:solidFill>
                <a:highlight>
                  <a:srgbClr val="FFFFFF"/>
                </a:highlight>
                <a:ea typeface="+mn-lt"/>
                <a:cs typeface="+mn-lt"/>
              </a:rPr>
              <a:t>East of England: </a:t>
            </a:r>
            <a:r>
              <a:rPr lang="en-GB" sz="2800" dirty="0">
                <a:solidFill>
                  <a:srgbClr val="0B0C0C"/>
                </a:solidFill>
                <a:highlight>
                  <a:srgbClr val="FFFFFF"/>
                </a:highlight>
                <a:ea typeface="+mn-lt"/>
                <a:cs typeface="+mn-lt"/>
                <a:hlinkClick r:id="rId6"/>
              </a:rPr>
              <a:t>TechFirst@techeducators.co.uk</a:t>
            </a:r>
            <a:r>
              <a:rPr lang="en-GB" sz="2800" dirty="0">
                <a:solidFill>
                  <a:srgbClr val="0B0C0C"/>
                </a:solidFill>
                <a:highlight>
                  <a:srgbClr val="FFFFFF"/>
                </a:highlight>
                <a:ea typeface="+mn-lt"/>
                <a:cs typeface="+mn-lt"/>
              </a:rPr>
              <a:t> </a:t>
            </a:r>
            <a:endParaRPr lang="en-US" sz="2800" dirty="0"/>
          </a:p>
          <a:p>
            <a:pPr marL="285750" indent="-285750">
              <a:buFont typeface="Arial"/>
              <a:buChar char="•"/>
            </a:pPr>
            <a:r>
              <a:rPr lang="en-GB" sz="2800">
                <a:solidFill>
                  <a:srgbClr val="0B0C0C"/>
                </a:solidFill>
                <a:highlight>
                  <a:srgbClr val="C7D4E8"/>
                </a:highlight>
                <a:ea typeface="+mn-lt"/>
                <a:cs typeface="+mn-lt"/>
              </a:rPr>
              <a:t>East Midlands: IN4</a:t>
            </a:r>
            <a:endParaRPr lang="en-GB" sz="2800">
              <a:solidFill>
                <a:srgbClr val="0B0C0C"/>
              </a:solidFill>
              <a:highlight>
                <a:srgbClr val="FFFFFF"/>
              </a:highlight>
            </a:endParaRPr>
          </a:p>
          <a:p>
            <a:pPr marL="285750" indent="-285750">
              <a:buFont typeface="Arial"/>
              <a:buChar char="•"/>
            </a:pPr>
            <a:r>
              <a:rPr lang="en-GB" sz="2800" dirty="0">
                <a:solidFill>
                  <a:srgbClr val="0B0C0C"/>
                </a:solidFill>
                <a:highlight>
                  <a:srgbClr val="FFFFFF"/>
                </a:highlight>
                <a:ea typeface="+mn-lt"/>
                <a:cs typeface="+mn-lt"/>
              </a:rPr>
              <a:t>London and South East: </a:t>
            </a:r>
            <a:r>
              <a:rPr lang="en-GB" sz="2800" dirty="0">
                <a:solidFill>
                  <a:srgbClr val="0B0C0C"/>
                </a:solidFill>
                <a:highlight>
                  <a:srgbClr val="FFFFFF"/>
                </a:highlight>
                <a:ea typeface="+mn-lt"/>
                <a:cs typeface="+mn-lt"/>
                <a:hlinkClick r:id="rId7"/>
              </a:rPr>
              <a:t>TechFirst@stem.org.uk</a:t>
            </a:r>
            <a:r>
              <a:rPr lang="en-GB" sz="2800" dirty="0">
                <a:solidFill>
                  <a:srgbClr val="0B0C0C"/>
                </a:solidFill>
                <a:highlight>
                  <a:srgbClr val="FFFFFF"/>
                </a:highlight>
                <a:ea typeface="+mn-lt"/>
                <a:cs typeface="+mn-lt"/>
              </a:rPr>
              <a:t> </a:t>
            </a:r>
            <a:endParaRPr lang="en-GB" sz="2800"/>
          </a:p>
          <a:p>
            <a:pPr marL="285750" indent="-285750">
              <a:buFont typeface="Arial"/>
              <a:buChar char="•"/>
            </a:pPr>
            <a:r>
              <a:rPr lang="en-GB" sz="2800">
                <a:solidFill>
                  <a:srgbClr val="0B0C0C"/>
                </a:solidFill>
                <a:highlight>
                  <a:srgbClr val="FFFFFF"/>
                </a:highlight>
                <a:ea typeface="+mn-lt"/>
                <a:cs typeface="+mn-lt"/>
              </a:rPr>
              <a:t>West Midlands: </a:t>
            </a:r>
            <a:r>
              <a:rPr lang="en-GB" sz="2800" dirty="0">
                <a:solidFill>
                  <a:srgbClr val="0B0C0C"/>
                </a:solidFill>
                <a:highlight>
                  <a:srgbClr val="FFFFFF"/>
                </a:highlight>
                <a:ea typeface="+mn-lt"/>
                <a:cs typeface="+mn-lt"/>
                <a:hlinkClick r:id="rId8"/>
              </a:rPr>
              <a:t>TechFirst@digitalinnovators.co.uk</a:t>
            </a:r>
            <a:endParaRPr lang="en-GB" sz="2400"/>
          </a:p>
          <a:p>
            <a:endParaRPr lang="en-GB" dirty="0">
              <a:solidFill>
                <a:srgbClr val="0B0C0C"/>
              </a:solidFill>
              <a:highlight>
                <a:srgbClr val="FFFFFF"/>
              </a:highlight>
              <a:latin typeface="Roboto Regular"/>
              <a:ea typeface="+mn-lt"/>
              <a:cs typeface="Arial"/>
            </a:endParaRPr>
          </a:p>
        </p:txBody>
      </p:sp>
    </p:spTree>
    <p:extLst>
      <p:ext uri="{BB962C8B-B14F-4D97-AF65-F5344CB8AC3E}">
        <p14:creationId xmlns:p14="http://schemas.microsoft.com/office/powerpoint/2010/main" val="39403691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rcRect t="8800"/>
          <a:stretch>
            <a:fillRect/>
          </a:stretch>
        </p:blipFill>
        <p:spPr>
          <a:xfrm>
            <a:off x="6905711" y="828164"/>
            <a:ext cx="2985990" cy="2539957"/>
          </a:xfrm>
          <a:prstGeom prst="rect">
            <a:avLst/>
          </a:prstGeom>
        </p:spPr>
      </p:pic>
      <p:pic>
        <p:nvPicPr>
          <p:cNvPr id="16" name="Picture 15">
            <a:extLst>
              <a:ext uri="{FF2B5EF4-FFF2-40B4-BE49-F238E27FC236}">
                <a16:creationId xmlns:a16="http://schemas.microsoft.com/office/drawing/2014/main" id="{BFFF7442-E5E5-20CD-A86D-7DC76B1C4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652" y="1015077"/>
            <a:ext cx="3674422" cy="2065763"/>
          </a:xfrm>
          <a:prstGeom prst="rect">
            <a:avLst/>
          </a:prstGeom>
        </p:spPr>
      </p:pic>
      <p:pic>
        <p:nvPicPr>
          <p:cNvPr id="17" name="object 10" descr="West Midlands Contacts">
            <a:extLst>
              <a:ext uri="{FF2B5EF4-FFF2-40B4-BE49-F238E27FC236}">
                <a16:creationId xmlns:a16="http://schemas.microsoft.com/office/drawing/2014/main" id="{31D06AF7-6BB9-EBBF-7B7A-6592603D9C97}"/>
              </a:ext>
            </a:extLst>
          </p:cNvPr>
          <p:cNvPicPr/>
          <p:nvPr/>
        </p:nvPicPr>
        <p:blipFill>
          <a:blip r:embed="rId4" cstate="print"/>
          <a:stretch>
            <a:fillRect/>
          </a:stretch>
        </p:blipFill>
        <p:spPr>
          <a:xfrm>
            <a:off x="7160400" y="3846687"/>
            <a:ext cx="3456481" cy="2716801"/>
          </a:xfrm>
          <a:prstGeom prst="rect">
            <a:avLst/>
          </a:prstGeom>
        </p:spPr>
      </p:pic>
      <p:sp>
        <p:nvSpPr>
          <p:cNvPr id="18" name="object 9">
            <a:extLst>
              <a:ext uri="{FF2B5EF4-FFF2-40B4-BE49-F238E27FC236}">
                <a16:creationId xmlns:a16="http://schemas.microsoft.com/office/drawing/2014/main" id="{AAF3279D-3FCA-40CF-2549-718D8B61E7C1}"/>
              </a:ext>
            </a:extLst>
          </p:cNvPr>
          <p:cNvSpPr txBox="1">
            <a:spLocks/>
          </p:cNvSpPr>
          <p:nvPr/>
        </p:nvSpPr>
        <p:spPr>
          <a:xfrm>
            <a:off x="1832698" y="3363214"/>
            <a:ext cx="6050743" cy="3123002"/>
          </a:xfrm>
          <a:prstGeom prst="rect">
            <a:avLst/>
          </a:prstGeom>
        </p:spPr>
        <p:txBody>
          <a:bodyPr vert="horz" wrap="square" lIns="0" tIns="1533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268">
              <a:lnSpc>
                <a:spcPts val="1942"/>
              </a:lnSpc>
              <a:spcBef>
                <a:spcPts val="121"/>
              </a:spcBef>
            </a:pPr>
            <a:r>
              <a:rPr lang="en-GB" sz="1546" b="1" spc="-82" dirty="0"/>
              <a:t>Young</a:t>
            </a:r>
            <a:r>
              <a:rPr lang="en-GB" sz="1546" b="1" spc="-63" dirty="0"/>
              <a:t> </a:t>
            </a:r>
            <a:r>
              <a:rPr lang="en-GB" sz="1546" b="1" spc="-43" dirty="0"/>
              <a:t>people </a:t>
            </a:r>
            <a:r>
              <a:rPr lang="en-GB" sz="1546" b="1" spc="-10" dirty="0"/>
              <a:t>will:</a:t>
            </a:r>
          </a:p>
          <a:p>
            <a:pPr marL="288916" indent="-276648">
              <a:lnSpc>
                <a:spcPts val="1860"/>
              </a:lnSpc>
              <a:buFontTx/>
              <a:buChar char="•"/>
              <a:tabLst>
                <a:tab pos="288916" algn="l"/>
              </a:tabLst>
            </a:pPr>
            <a:r>
              <a:rPr lang="en-GB" sz="1546" dirty="0">
                <a:latin typeface="Arial"/>
                <a:cs typeface="Arial"/>
              </a:rPr>
              <a:t>Build</a:t>
            </a:r>
            <a:r>
              <a:rPr lang="en-GB" sz="1546" spc="43" dirty="0">
                <a:latin typeface="Arial"/>
                <a:cs typeface="Arial"/>
              </a:rPr>
              <a:t> </a:t>
            </a:r>
            <a:r>
              <a:rPr lang="en-GB" sz="1546" dirty="0">
                <a:latin typeface="Arial"/>
                <a:cs typeface="Arial"/>
              </a:rPr>
              <a:t>digital</a:t>
            </a:r>
            <a:r>
              <a:rPr lang="en-GB" sz="1546" spc="24" dirty="0">
                <a:latin typeface="Arial"/>
                <a:cs typeface="Arial"/>
              </a:rPr>
              <a:t> </a:t>
            </a:r>
            <a:r>
              <a:rPr lang="en-GB" sz="1546" dirty="0">
                <a:latin typeface="Arial"/>
                <a:cs typeface="Arial"/>
              </a:rPr>
              <a:t>and</a:t>
            </a:r>
            <a:r>
              <a:rPr lang="en-GB" sz="1546" spc="10" dirty="0">
                <a:latin typeface="Arial"/>
                <a:cs typeface="Arial"/>
              </a:rPr>
              <a:t> </a:t>
            </a:r>
            <a:r>
              <a:rPr lang="en-GB" sz="1546" dirty="0">
                <a:latin typeface="Arial"/>
                <a:cs typeface="Arial"/>
              </a:rPr>
              <a:t>AI</a:t>
            </a:r>
            <a:r>
              <a:rPr lang="en-GB" sz="1546" spc="14" dirty="0">
                <a:latin typeface="Arial"/>
                <a:cs typeface="Arial"/>
              </a:rPr>
              <a:t> </a:t>
            </a:r>
            <a:r>
              <a:rPr lang="en-GB" sz="1546" spc="-10" dirty="0">
                <a:latin typeface="Arial"/>
                <a:cs typeface="Arial"/>
              </a:rPr>
              <a:t>confidence</a:t>
            </a:r>
          </a:p>
          <a:p>
            <a:pPr marL="288916" indent="-276648">
              <a:lnSpc>
                <a:spcPts val="1860"/>
              </a:lnSpc>
              <a:buFontTx/>
              <a:buChar char="•"/>
              <a:tabLst>
                <a:tab pos="288916" algn="l"/>
              </a:tabLst>
            </a:pPr>
            <a:r>
              <a:rPr lang="en-GB" sz="1546" spc="-19" dirty="0">
                <a:latin typeface="Arial"/>
                <a:cs typeface="Arial"/>
              </a:rPr>
              <a:t>Gain</a:t>
            </a:r>
            <a:r>
              <a:rPr lang="en-GB" sz="1546" spc="-14" dirty="0">
                <a:latin typeface="Arial"/>
                <a:cs typeface="Arial"/>
              </a:rPr>
              <a:t> </a:t>
            </a:r>
            <a:r>
              <a:rPr lang="en-GB" sz="1546" spc="-19" dirty="0">
                <a:latin typeface="Arial"/>
                <a:cs typeface="Arial"/>
              </a:rPr>
              <a:t>hands-</a:t>
            </a:r>
            <a:r>
              <a:rPr lang="en-GB" sz="1546" dirty="0">
                <a:latin typeface="Arial"/>
                <a:cs typeface="Arial"/>
              </a:rPr>
              <a:t>on</a:t>
            </a:r>
            <a:r>
              <a:rPr lang="en-GB" sz="1546" spc="-24" dirty="0">
                <a:latin typeface="Arial"/>
                <a:cs typeface="Arial"/>
              </a:rPr>
              <a:t> </a:t>
            </a:r>
            <a:r>
              <a:rPr lang="en-GB" sz="1546" dirty="0">
                <a:latin typeface="Arial"/>
                <a:cs typeface="Arial"/>
              </a:rPr>
              <a:t>experience</a:t>
            </a:r>
            <a:r>
              <a:rPr lang="en-GB" sz="1546" spc="63" dirty="0">
                <a:latin typeface="Arial"/>
                <a:cs typeface="Arial"/>
              </a:rPr>
              <a:t> </a:t>
            </a:r>
            <a:r>
              <a:rPr lang="en-GB" sz="1546" dirty="0">
                <a:latin typeface="Arial"/>
                <a:cs typeface="Arial"/>
              </a:rPr>
              <a:t>with</a:t>
            </a:r>
            <a:r>
              <a:rPr lang="en-GB" sz="1546" spc="-5" dirty="0">
                <a:latin typeface="Arial"/>
                <a:cs typeface="Arial"/>
              </a:rPr>
              <a:t> Frontier </a:t>
            </a:r>
            <a:r>
              <a:rPr lang="en-GB" sz="1546" spc="-10" dirty="0">
                <a:latin typeface="Arial"/>
                <a:cs typeface="Arial"/>
              </a:rPr>
              <a:t>technologies</a:t>
            </a:r>
          </a:p>
          <a:p>
            <a:pPr marL="288916" indent="-276648">
              <a:lnSpc>
                <a:spcPts val="1855"/>
              </a:lnSpc>
              <a:buFontTx/>
              <a:buChar char="•"/>
              <a:tabLst>
                <a:tab pos="288916" algn="l"/>
              </a:tabLst>
            </a:pPr>
            <a:r>
              <a:rPr lang="en-GB" sz="1546" spc="-10" dirty="0">
                <a:latin typeface="Arial"/>
                <a:cs typeface="Arial"/>
              </a:rPr>
              <a:t>Explore</a:t>
            </a:r>
            <a:r>
              <a:rPr lang="en-GB" sz="1546" spc="68" dirty="0">
                <a:latin typeface="Arial"/>
                <a:cs typeface="Arial"/>
              </a:rPr>
              <a:t> </a:t>
            </a:r>
            <a:r>
              <a:rPr lang="en-GB" sz="1546" dirty="0">
                <a:latin typeface="Arial"/>
                <a:cs typeface="Arial"/>
              </a:rPr>
              <a:t>career</a:t>
            </a:r>
            <a:r>
              <a:rPr lang="en-GB" sz="1546" spc="53" dirty="0">
                <a:latin typeface="Arial"/>
                <a:cs typeface="Arial"/>
              </a:rPr>
              <a:t> </a:t>
            </a:r>
            <a:r>
              <a:rPr lang="en-GB" sz="1546" dirty="0">
                <a:latin typeface="Arial"/>
                <a:cs typeface="Arial"/>
              </a:rPr>
              <a:t>pathways</a:t>
            </a:r>
            <a:r>
              <a:rPr lang="en-GB" sz="1546" spc="19" dirty="0">
                <a:latin typeface="Arial"/>
                <a:cs typeface="Arial"/>
              </a:rPr>
              <a:t> </a:t>
            </a:r>
            <a:r>
              <a:rPr lang="en-GB" sz="1546" dirty="0">
                <a:latin typeface="Arial"/>
                <a:cs typeface="Arial"/>
              </a:rPr>
              <a:t>across</a:t>
            </a:r>
            <a:r>
              <a:rPr lang="en-GB" sz="1546" spc="19" dirty="0">
                <a:latin typeface="Arial"/>
                <a:cs typeface="Arial"/>
              </a:rPr>
              <a:t> </a:t>
            </a:r>
            <a:r>
              <a:rPr lang="en-GB" sz="1546" dirty="0">
                <a:latin typeface="Arial"/>
                <a:cs typeface="Arial"/>
              </a:rPr>
              <a:t>sectors</a:t>
            </a:r>
            <a:r>
              <a:rPr lang="en-GB" sz="1546" spc="68" dirty="0">
                <a:latin typeface="Arial"/>
                <a:cs typeface="Arial"/>
              </a:rPr>
              <a:t> </a:t>
            </a:r>
            <a:r>
              <a:rPr lang="en-GB" sz="1546" dirty="0">
                <a:latin typeface="Arial"/>
                <a:cs typeface="Arial"/>
              </a:rPr>
              <a:t>(not</a:t>
            </a:r>
            <a:r>
              <a:rPr lang="en-GB" sz="1546" spc="53" dirty="0">
                <a:latin typeface="Arial"/>
                <a:cs typeface="Arial"/>
              </a:rPr>
              <a:t> </a:t>
            </a:r>
            <a:r>
              <a:rPr lang="en-GB" sz="1546" dirty="0">
                <a:latin typeface="Arial"/>
                <a:cs typeface="Arial"/>
              </a:rPr>
              <a:t>just</a:t>
            </a:r>
            <a:r>
              <a:rPr lang="en-GB" sz="1546" spc="39" dirty="0">
                <a:latin typeface="Arial"/>
                <a:cs typeface="Arial"/>
              </a:rPr>
              <a:t> </a:t>
            </a:r>
            <a:r>
              <a:rPr lang="en-GB" sz="1546" dirty="0">
                <a:latin typeface="Arial"/>
                <a:cs typeface="Arial"/>
              </a:rPr>
              <a:t>tech</a:t>
            </a:r>
            <a:r>
              <a:rPr lang="en-GB" sz="1546" spc="58" dirty="0">
                <a:latin typeface="Arial"/>
                <a:cs typeface="Arial"/>
              </a:rPr>
              <a:t> </a:t>
            </a:r>
            <a:r>
              <a:rPr lang="en-GB" sz="1546" spc="-10" dirty="0">
                <a:latin typeface="Arial"/>
                <a:cs typeface="Arial"/>
              </a:rPr>
              <a:t>roles)</a:t>
            </a:r>
          </a:p>
          <a:p>
            <a:pPr marL="288916" indent="-276648">
              <a:lnSpc>
                <a:spcPts val="1855"/>
              </a:lnSpc>
              <a:buFontTx/>
              <a:buChar char="•"/>
              <a:tabLst>
                <a:tab pos="288916" algn="l"/>
              </a:tabLst>
            </a:pPr>
            <a:r>
              <a:rPr lang="en-GB" sz="1546" spc="-24" dirty="0">
                <a:latin typeface="Arial"/>
                <a:cs typeface="Arial"/>
              </a:rPr>
              <a:t>Engage</a:t>
            </a:r>
            <a:r>
              <a:rPr lang="en-GB" sz="1546" spc="63" dirty="0">
                <a:latin typeface="Arial"/>
                <a:cs typeface="Arial"/>
              </a:rPr>
              <a:t> </a:t>
            </a:r>
            <a:r>
              <a:rPr lang="en-GB" sz="1546" dirty="0">
                <a:latin typeface="Arial"/>
                <a:cs typeface="Arial"/>
              </a:rPr>
              <a:t>with</a:t>
            </a:r>
            <a:r>
              <a:rPr lang="en-GB" sz="1546" spc="87" dirty="0">
                <a:latin typeface="Arial"/>
                <a:cs typeface="Arial"/>
              </a:rPr>
              <a:t> </a:t>
            </a:r>
            <a:r>
              <a:rPr lang="en-GB" sz="1546" spc="-29" dirty="0">
                <a:latin typeface="Arial"/>
                <a:cs typeface="Arial"/>
              </a:rPr>
              <a:t>real-</a:t>
            </a:r>
            <a:r>
              <a:rPr lang="en-GB" sz="1546" dirty="0">
                <a:latin typeface="Arial"/>
                <a:cs typeface="Arial"/>
              </a:rPr>
              <a:t>world</a:t>
            </a:r>
            <a:r>
              <a:rPr lang="en-GB" sz="1546" spc="68" dirty="0">
                <a:latin typeface="Arial"/>
                <a:cs typeface="Arial"/>
              </a:rPr>
              <a:t> </a:t>
            </a:r>
            <a:r>
              <a:rPr lang="en-GB" sz="1546" dirty="0">
                <a:latin typeface="Arial"/>
                <a:cs typeface="Arial"/>
              </a:rPr>
              <a:t>problem</a:t>
            </a:r>
            <a:r>
              <a:rPr lang="en-GB" sz="1546" spc="110" dirty="0">
                <a:latin typeface="Arial"/>
                <a:cs typeface="Arial"/>
              </a:rPr>
              <a:t> </a:t>
            </a:r>
            <a:r>
              <a:rPr lang="en-GB" sz="1546" spc="-10" dirty="0">
                <a:latin typeface="Arial"/>
                <a:cs typeface="Arial"/>
              </a:rPr>
              <a:t>solving</a:t>
            </a:r>
          </a:p>
          <a:p>
            <a:pPr marL="288916" indent="-276648">
              <a:lnSpc>
                <a:spcPts val="1942"/>
              </a:lnSpc>
              <a:buFontTx/>
              <a:buChar char="•"/>
              <a:tabLst>
                <a:tab pos="288916" algn="l"/>
              </a:tabLst>
            </a:pPr>
            <a:r>
              <a:rPr lang="en-GB" sz="1546" dirty="0">
                <a:latin typeface="Arial"/>
                <a:cs typeface="Arial"/>
              </a:rPr>
              <a:t>Access</a:t>
            </a:r>
            <a:r>
              <a:rPr lang="en-GB" sz="1546" spc="110" dirty="0">
                <a:latin typeface="Arial"/>
                <a:cs typeface="Arial"/>
              </a:rPr>
              <a:t> </a:t>
            </a:r>
            <a:r>
              <a:rPr lang="en-GB" sz="1546" dirty="0">
                <a:latin typeface="Arial"/>
                <a:cs typeface="Arial"/>
              </a:rPr>
              <a:t>immersive</a:t>
            </a:r>
            <a:r>
              <a:rPr lang="en-GB" sz="1546" spc="106" dirty="0">
                <a:latin typeface="Arial"/>
                <a:cs typeface="Arial"/>
              </a:rPr>
              <a:t> </a:t>
            </a:r>
            <a:r>
              <a:rPr lang="en-GB" sz="1546" spc="-19" dirty="0">
                <a:latin typeface="Arial"/>
                <a:cs typeface="Arial"/>
              </a:rPr>
              <a:t>lab-</a:t>
            </a:r>
            <a:r>
              <a:rPr lang="en-GB" sz="1546" dirty="0">
                <a:latin typeface="Arial"/>
                <a:cs typeface="Arial"/>
              </a:rPr>
              <a:t>based</a:t>
            </a:r>
            <a:r>
              <a:rPr lang="en-GB" sz="1546" spc="63" dirty="0">
                <a:latin typeface="Arial"/>
                <a:cs typeface="Arial"/>
              </a:rPr>
              <a:t> </a:t>
            </a:r>
            <a:r>
              <a:rPr lang="en-GB" sz="1546" spc="-10" dirty="0">
                <a:latin typeface="Arial"/>
                <a:cs typeface="Arial"/>
              </a:rPr>
              <a:t>experiences</a:t>
            </a:r>
          </a:p>
          <a:p>
            <a:pPr>
              <a:spcBef>
                <a:spcPts val="1604"/>
              </a:spcBef>
              <a:buFont typeface="Arial"/>
              <a:buChar char="•"/>
            </a:pPr>
            <a:endParaRPr lang="en-GB" sz="1546" spc="-10" dirty="0">
              <a:latin typeface="Arial"/>
              <a:cs typeface="Arial"/>
            </a:endParaRPr>
          </a:p>
          <a:p>
            <a:pPr marL="12268">
              <a:lnSpc>
                <a:spcPts val="1942"/>
              </a:lnSpc>
            </a:pPr>
            <a:r>
              <a:rPr lang="en-GB" sz="1546" b="1" spc="-24" dirty="0"/>
              <a:t>Targeted</a:t>
            </a:r>
            <a:r>
              <a:rPr lang="en-GB" sz="1546" b="1" spc="-77" dirty="0"/>
              <a:t> </a:t>
            </a:r>
            <a:r>
              <a:rPr lang="en-GB" sz="1546" b="1" spc="-10" dirty="0"/>
              <a:t>focus</a:t>
            </a:r>
            <a:r>
              <a:rPr lang="en-GB" sz="1546" spc="-10" dirty="0">
                <a:latin typeface="Arial"/>
                <a:cs typeface="Arial"/>
              </a:rPr>
              <a:t>:</a:t>
            </a:r>
          </a:p>
          <a:p>
            <a:pPr marL="288916" indent="-276648">
              <a:lnSpc>
                <a:spcPts val="1855"/>
              </a:lnSpc>
              <a:buFontTx/>
              <a:buChar char="•"/>
              <a:tabLst>
                <a:tab pos="288916" algn="l"/>
              </a:tabLst>
            </a:pPr>
            <a:r>
              <a:rPr lang="en-GB" sz="1546" spc="-10" dirty="0">
                <a:latin typeface="Arial"/>
                <a:cs typeface="Arial"/>
              </a:rPr>
              <a:t>Girls</a:t>
            </a:r>
          </a:p>
          <a:p>
            <a:pPr marL="288916" indent="-276648">
              <a:lnSpc>
                <a:spcPts val="1855"/>
              </a:lnSpc>
              <a:buFontTx/>
              <a:buChar char="•"/>
              <a:tabLst>
                <a:tab pos="288916" algn="l"/>
              </a:tabLst>
            </a:pPr>
            <a:r>
              <a:rPr lang="en-GB" sz="1546" dirty="0">
                <a:latin typeface="Arial"/>
                <a:cs typeface="Arial"/>
              </a:rPr>
              <a:t>Disadvantaged</a:t>
            </a:r>
            <a:r>
              <a:rPr lang="en-GB" sz="1546" spc="-48" dirty="0">
                <a:latin typeface="Arial"/>
                <a:cs typeface="Arial"/>
              </a:rPr>
              <a:t> </a:t>
            </a:r>
            <a:r>
              <a:rPr lang="en-GB" sz="1546" dirty="0">
                <a:latin typeface="Arial"/>
                <a:cs typeface="Arial"/>
              </a:rPr>
              <a:t>young</a:t>
            </a:r>
            <a:r>
              <a:rPr lang="en-GB" sz="1546" spc="-48" dirty="0">
                <a:latin typeface="Arial"/>
                <a:cs typeface="Arial"/>
              </a:rPr>
              <a:t> </a:t>
            </a:r>
            <a:r>
              <a:rPr lang="en-GB" sz="1546" spc="-10" dirty="0">
                <a:latin typeface="Arial"/>
                <a:cs typeface="Arial"/>
              </a:rPr>
              <a:t>people</a:t>
            </a:r>
          </a:p>
          <a:p>
            <a:pPr marL="288916" indent="-276648">
              <a:lnSpc>
                <a:spcPts val="1860"/>
              </a:lnSpc>
              <a:buFontTx/>
              <a:buChar char="•"/>
              <a:tabLst>
                <a:tab pos="288916" algn="l"/>
              </a:tabLst>
            </a:pPr>
            <a:r>
              <a:rPr lang="en-GB" sz="1546" spc="-19" dirty="0">
                <a:latin typeface="Arial"/>
                <a:cs typeface="Arial"/>
              </a:rPr>
              <a:t>SEND</a:t>
            </a:r>
          </a:p>
          <a:p>
            <a:pPr marL="288916" indent="-276648">
              <a:lnSpc>
                <a:spcPts val="1946"/>
              </a:lnSpc>
              <a:buFontTx/>
              <a:buChar char="•"/>
              <a:tabLst>
                <a:tab pos="288916" algn="l"/>
              </a:tabLst>
            </a:pPr>
            <a:r>
              <a:rPr lang="en-GB" sz="1546" spc="-19" dirty="0">
                <a:latin typeface="Arial"/>
                <a:cs typeface="Arial"/>
              </a:rPr>
              <a:t>NEET</a:t>
            </a:r>
          </a:p>
        </p:txBody>
      </p:sp>
      <p:pic>
        <p:nvPicPr>
          <p:cNvPr id="19" name="object 3" descr="Image">
            <a:extLst>
              <a:ext uri="{FF2B5EF4-FFF2-40B4-BE49-F238E27FC236}">
                <a16:creationId xmlns:a16="http://schemas.microsoft.com/office/drawing/2014/main" id="{2E92536C-D2E3-F428-89BE-531A89B0DFA2}"/>
              </a:ext>
            </a:extLst>
          </p:cNvPr>
          <p:cNvPicPr/>
          <p:nvPr/>
        </p:nvPicPr>
        <p:blipFill>
          <a:blip r:embed="rId5" cstate="print"/>
          <a:stretch>
            <a:fillRect/>
          </a:stretch>
        </p:blipFill>
        <p:spPr>
          <a:xfrm>
            <a:off x="1709506" y="196560"/>
            <a:ext cx="246385" cy="377582"/>
          </a:xfrm>
          <a:prstGeom prst="rect">
            <a:avLst/>
          </a:prstGeom>
        </p:spPr>
      </p:pic>
      <p:sp>
        <p:nvSpPr>
          <p:cNvPr id="20" name="object 4" descr="$PPTXTitle">
            <a:extLst>
              <a:ext uri="{FF2B5EF4-FFF2-40B4-BE49-F238E27FC236}">
                <a16:creationId xmlns:a16="http://schemas.microsoft.com/office/drawing/2014/main" id="{F2CC4A12-B847-AC18-346D-41CD3B3217BE}"/>
              </a:ext>
            </a:extLst>
          </p:cNvPr>
          <p:cNvSpPr txBox="1">
            <a:spLocks/>
          </p:cNvSpPr>
          <p:nvPr/>
        </p:nvSpPr>
        <p:spPr>
          <a:xfrm>
            <a:off x="2056650" y="0"/>
            <a:ext cx="8853087" cy="1002854"/>
          </a:xfrm>
          <a:prstGeom prst="rect">
            <a:avLst/>
          </a:prstGeom>
        </p:spPr>
        <p:txBody>
          <a:bodyPr vert="horz" wrap="square" lIns="0" tIns="71770" rIns="0" bIns="0" rtlCol="0">
            <a:spAutoFit/>
          </a:bodyPr>
          <a:lstStyle>
            <a:lvl1pPr>
              <a:defRPr>
                <a:latin typeface="+mj-lt"/>
                <a:ea typeface="+mj-ea"/>
                <a:cs typeface="+mj-cs"/>
              </a:defRPr>
            </a:lvl1pPr>
          </a:lstStyle>
          <a:p>
            <a:pPr marL="12268">
              <a:spcBef>
                <a:spcPts val="565"/>
              </a:spcBef>
            </a:pPr>
            <a:r>
              <a:rPr lang="en-GB" sz="3478" spc="-77" dirty="0"/>
              <a:t>Tech</a:t>
            </a:r>
            <a:r>
              <a:rPr lang="en-GB" sz="3478" spc="-121" dirty="0"/>
              <a:t> </a:t>
            </a:r>
            <a:r>
              <a:rPr lang="en-GB" sz="3478" spc="-145" dirty="0"/>
              <a:t>First’s</a:t>
            </a:r>
            <a:r>
              <a:rPr lang="en-GB" sz="3478" spc="-101" dirty="0"/>
              <a:t> </a:t>
            </a:r>
            <a:r>
              <a:rPr lang="en-GB" sz="3478" spc="-150" dirty="0"/>
              <a:t>Youth</a:t>
            </a:r>
            <a:r>
              <a:rPr lang="en-GB" sz="3478" spc="-126" dirty="0"/>
              <a:t> </a:t>
            </a:r>
            <a:r>
              <a:rPr lang="en-GB" sz="3478" spc="-68" dirty="0"/>
              <a:t>Programme in West Midlands</a:t>
            </a:r>
          </a:p>
          <a:p>
            <a:pPr marL="12268">
              <a:spcBef>
                <a:spcPts val="304"/>
              </a:spcBef>
            </a:pPr>
            <a:r>
              <a:rPr lang="en-GB" sz="2318" spc="-87" dirty="0"/>
              <a:t>Summary</a:t>
            </a:r>
            <a:endParaRPr lang="en-GB" sz="231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re Document" ma:contentTypeID="0x0101004691A8DE0991884F8E90AD6474FC73730100A8FF31981967E1449466908FC25E2A68" ma:contentTypeVersion="28" ma:contentTypeDescription="Create a new document." ma:contentTypeScope="" ma:versionID="39632526cac6e62a28c8d18f1eafab00">
  <xsd:schema xmlns:xsd="http://www.w3.org/2001/XMLSchema" xmlns:xs="http://www.w3.org/2001/XMLSchema" xmlns:p="http://schemas.microsoft.com/office/2006/metadata/properties" xmlns:ns1="http://schemas.microsoft.com/sharepoint/v3" xmlns:ns2="0f9fa326-da26-4ea8-b6a9-645e8136fe1d" xmlns:ns3="70e654b7-4810-42d7-89b6-35f9765a24b4" xmlns:ns4="aaacb922-5235-4a66-b188-303b9b46fbd7" xmlns:ns5="26ae8b77-c7e1-4384-923e-132b93ce8bbc" targetNamespace="http://schemas.microsoft.com/office/2006/metadata/properties" ma:root="true" ma:fieldsID="58008ea6f72059f139dce5c9b753f6f7" ns1:_="" ns2:_="" ns3:_="" ns4:_="" ns5:_="">
    <xsd:import namespace="http://schemas.microsoft.com/sharepoint/v3"/>
    <xsd:import namespace="0f9fa326-da26-4ea8-b6a9-645e8136fe1d"/>
    <xsd:import namespace="70e654b7-4810-42d7-89b6-35f9765a24b4"/>
    <xsd:import namespace="aaacb922-5235-4a66-b188-303b9b46fbd7"/>
    <xsd:import namespace="26ae8b77-c7e1-4384-923e-132b93ce8bbc"/>
    <xsd:element name="properties">
      <xsd:complexType>
        <xsd:sequence>
          <xsd:element name="documentManagement">
            <xsd:complexType>
              <xsd:all>
                <xsd:element ref="ns2:c6f593ada1854b629148449de059396b" minOccurs="0"/>
                <xsd:element ref="ns3:TaxCatchAll" minOccurs="0"/>
                <xsd:element ref="ns3:TaxCatchAllLabel" minOccurs="0"/>
                <xsd:element ref="ns2:m817f42addf14c9a838da36e78800043" minOccurs="0"/>
                <xsd:element ref="ns2:h573c97cf80c4aa6b446c5363dc3ac94" minOccurs="0"/>
                <xsd:element ref="ns4:LegacyData" minOccurs="0"/>
                <xsd:element ref="ns3:_dlc_DocId" minOccurs="0"/>
                <xsd:element ref="ns3:_dlc_DocIdPersistId" minOccurs="0"/>
                <xsd:element ref="ns3:_dlc_DocIdUrl" minOccurs="0"/>
                <xsd:element ref="ns3:SharedWithUsers" minOccurs="0"/>
                <xsd:element ref="ns3:SharedWithDetails" minOccurs="0"/>
                <xsd:element ref="ns5:MediaServiceMetadata" minOccurs="0"/>
                <xsd:element ref="ns5:MediaServiceFastMetadata" minOccurs="0"/>
                <xsd:element ref="ns5:MediaServiceSearchProperties" minOccurs="0"/>
                <xsd:element ref="ns5:MediaServiceObjectDetectorVersions" minOccurs="0"/>
                <xsd:element ref="ns5:MigrationWizId" minOccurs="0"/>
                <xsd:element ref="ns5:MigrationWizIdPermissions" minOccurs="0"/>
                <xsd:element ref="ns5:MigrationWizIdPermissionLevels" minOccurs="0"/>
                <xsd:element ref="ns5:MigrationWizIdDocumentLibraryPermissions" minOccurs="0"/>
                <xsd:element ref="ns5:MigrationWizIdSecurityGroups" minOccurs="0"/>
                <xsd:element ref="ns5:MediaServiceDateTaken" minOccurs="0"/>
                <xsd:element ref="ns5:MediaServiceGenerationTime" minOccurs="0"/>
                <xsd:element ref="ns5:MediaServiceEventHashCode" minOccurs="0"/>
                <xsd:element ref="ns5:MediaLengthInSeconds" minOccurs="0"/>
                <xsd:element ref="ns5:MediaServiceLocation" minOccurs="0"/>
                <xsd:element ref="ns5:lcf76f155ced4ddcb4097134ff3c332f" minOccurs="0"/>
                <xsd:element ref="ns5:MediaServiceOCR" minOccurs="0"/>
                <xsd:element ref="ns5:MigrationWizIdVersion" minOccurs="0"/>
                <xsd:element ref="ns5:MigrationWizIdVersion0" minOccurs="0"/>
                <xsd:element ref="ns1:_ip_UnifiedCompliancePolicyProperties" minOccurs="0"/>
                <xsd:element ref="ns1:_ip_UnifiedCompliancePolicyUIAction"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9fa326-da26-4ea8-b6a9-645e8136fe1d" elementFormDefault="qualified">
    <xsd:import namespace="http://schemas.microsoft.com/office/2006/documentManagement/types"/>
    <xsd:import namespace="http://schemas.microsoft.com/office/infopath/2007/PartnerControls"/>
    <xsd:element name="c6f593ada1854b629148449de059396b" ma:index="8" nillable="true" ma:taxonomy="true" ma:internalName="c6f593ada1854b629148449de059396b" ma:taxonomyFieldName="KIM_GovernmentBody" ma:displayName="Government Body" ma:default="3;#DSIT|9b2b16d8-8f0e-f9f9-8d2e-30d6eeb93788" ma:fieldId="{c6f593ad-a185-4b62-9148-449de059396b}" ma:sspId="9b0aeba9-2bce-41c2-8545-5d12d676a674" ma:termSetId="46784332-da01-4f4a-94fa-2a245cb438b3" ma:anchorId="00000000-0000-0000-0000-000000000000" ma:open="false" ma:isKeyword="false">
      <xsd:complexType>
        <xsd:sequence>
          <xsd:element ref="pc:Terms" minOccurs="0" maxOccurs="1"/>
        </xsd:sequence>
      </xsd:complexType>
    </xsd:element>
    <xsd:element name="m817f42addf14c9a838da36e78800043" ma:index="12" nillable="true" ma:taxonomy="true" ma:internalName="m817f42addf14c9a838da36e78800043" ma:taxonomyFieldName="KIM_Function" ma:displayName="Function" ma:default="1;#Data policy|d61256f2-9acb-fe2e-7db2-446340320bef" ma:fieldId="{6817f42a-ddf1-4c9a-838d-a36e78800043}" ma:sspId="9b0aeba9-2bce-41c2-8545-5d12d676a674" ma:termSetId="8a8c3714-5ee2-45f9-8c60-591b9d070299" ma:anchorId="00000000-0000-0000-0000-000000000000" ma:open="false" ma:isKeyword="false">
      <xsd:complexType>
        <xsd:sequence>
          <xsd:element ref="pc:Terms" minOccurs="0" maxOccurs="1"/>
        </xsd:sequence>
      </xsd:complexType>
    </xsd:element>
    <xsd:element name="h573c97cf80c4aa6b446c5363dc3ac94" ma:index="14" nillable="true" ma:taxonomy="true" ma:internalName="h573c97cf80c4aa6b446c5363dc3ac94" ma:taxonomyFieldName="KIM_Activity" ma:displayName="Activity" ma:default="2;#Data strategy|249512e3-50d4-d904-256f-88a2fa88656e" ma:fieldId="{1573c97c-f80c-4aa6-b446-c5363dc3ac94}" ma:sspId="9b0aeba9-2bce-41c2-8545-5d12d676a674" ma:termSetId="5c6dcaef-f335-486f-b10e-5a74f10247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e654b7-4810-42d7-89b6-35f9765a24b4"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b4b5f9-e497-4606-a4cd-10723813f038}" ma:internalName="TaxCatchAll" ma:showField="CatchAllData" ma:web="70e654b7-4810-42d7-89b6-35f9765a24b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6b4b5f9-e497-4606-a4cd-10723813f038}" ma:internalName="TaxCatchAllLabel" ma:readOnly="true" ma:showField="CatchAllDataLabel" ma:web="70e654b7-4810-42d7-89b6-35f9765a24b4">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PersistId" ma:index="18" nillable="true" ma:displayName="Persist ID" ma:description="Keep ID on add." ma:hidden="true" ma:internalName="_dlc_DocIdPersistId" ma:readOnly="true">
      <xsd:simpleType>
        <xsd:restriction base="dms:Boolean"/>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6"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e8b77-c7e1-4384-923e-132b93ce8bbc"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igrationWizId" ma:index="26" nillable="true" ma:displayName="MigrationWizId" ma:internalName="MigrationWizId">
      <xsd:simpleType>
        <xsd:restriction base="dms:Text"/>
      </xsd:simpleType>
    </xsd:element>
    <xsd:element name="MigrationWizIdPermissions" ma:index="27" nillable="true" ma:displayName="MigrationWizIdPermissions" ma:internalName="MigrationWizIdPermissions">
      <xsd:simpleType>
        <xsd:restriction base="dms:Text"/>
      </xsd:simpleType>
    </xsd:element>
    <xsd:element name="MigrationWizIdPermissionLevels" ma:index="28" nillable="true" ma:displayName="MigrationWizIdPermissionLevels" ma:internalName="MigrationWizIdPermissionLevels">
      <xsd:simpleType>
        <xsd:restriction base="dms:Text"/>
      </xsd:simpleType>
    </xsd:element>
    <xsd:element name="MigrationWizIdDocumentLibraryPermissions" ma:index="29" nillable="true" ma:displayName="MigrationWizIdDocumentLibraryPermissions" ma:internalName="MigrationWizIdDocumentLibraryPermissions">
      <xsd:simpleType>
        <xsd:restriction base="dms:Text"/>
      </xsd:simpleType>
    </xsd:element>
    <xsd:element name="MigrationWizIdSecurityGroups" ma:index="30" nillable="true" ma:displayName="MigrationWizIdSecurityGroups" ma:internalName="MigrationWizIdSecurityGroups">
      <xsd:simpleType>
        <xsd:restriction base="dms:Text"/>
      </xsd:simple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element name="MediaServiceLocation" ma:index="35" nillable="true" ma:displayName="Location" ma:indexed="true" ma:internalName="MediaServiceLocation"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element name="MediaServiceOCR" ma:index="38" nillable="true" ma:displayName="Extracted Text" ma:internalName="MediaServiceOCR" ma:readOnly="true">
      <xsd:simpleType>
        <xsd:restriction base="dms:Note">
          <xsd:maxLength value="255"/>
        </xsd:restriction>
      </xsd:simpleType>
    </xsd:element>
    <xsd:element name="MigrationWizIdVersion" ma:index="39" nillable="true" ma:displayName="MigrationWizIdVersion" ma:internalName="MigrationWizIdVersion">
      <xsd:simpleType>
        <xsd:restriction base="dms:Text"/>
      </xsd:simpleType>
    </xsd:element>
    <xsd:element name="MigrationWizIdVersion0" ma:index="40" nillable="true" ma:displayName="MigrationWizIdVersion" ma:internalName="MigrationWizIdVersion0">
      <xsd:simpleType>
        <xsd:restriction base="dms:Text"/>
      </xsd:simpleType>
    </xsd:element>
    <xsd:element name="MediaServiceBillingMetadata" ma:index="4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A0EA23994980294FB0F60FF1E1053E79" ma:contentTypeVersion="16" ma:contentTypeDescription="Create a new document." ma:contentTypeScope="" ma:versionID="654f02d26b1c1c7d5625d5d88c96006e">
  <xsd:schema xmlns:xsd="http://www.w3.org/2001/XMLSchema" xmlns:xs="http://www.w3.org/2001/XMLSchema" xmlns:p="http://schemas.microsoft.com/office/2006/metadata/properties" xmlns:ns2="0596a6cb-d8b5-417b-9d9a-24df8a1dc5ad" xmlns:ns3="ab65be31-62c5-4dd7-b090-2dcd9fed406f" targetNamespace="http://schemas.microsoft.com/office/2006/metadata/properties" ma:root="true" ma:fieldsID="797e9a06418e769bd99fc0ab9b6613cb" ns2:_="" ns3:_="">
    <xsd:import namespace="0596a6cb-d8b5-417b-9d9a-24df8a1dc5ad"/>
    <xsd:import namespace="ab65be31-62c5-4dd7-b090-2dcd9fed40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a6cb-d8b5-417b-9d9a-24df8a1dc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7c9674-b15e-4854-b78e-f873e0bd21d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5be31-62c5-4dd7-b090-2dcd9fed40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605c6b0-0e02-4dc7-a6b3-f3dbaab54185}" ma:internalName="TaxCatchAll" ma:showField="CatchAllData" ma:web="ab65be31-62c5-4dd7-b090-2dcd9fed406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ab65be31-62c5-4dd7-b090-2dcd9fed406f" xsi:nil="true"/>
    <lcf76f155ced4ddcb4097134ff3c332f xmlns="0596a6cb-d8b5-417b-9d9a-24df8a1dc5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9CCC03-C22C-45BB-B6CA-4D7973863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9fa326-da26-4ea8-b6a9-645e8136fe1d"/>
    <ds:schemaRef ds:uri="70e654b7-4810-42d7-89b6-35f9765a24b4"/>
    <ds:schemaRef ds:uri="aaacb922-5235-4a66-b188-303b9b46fbd7"/>
    <ds:schemaRef ds:uri="26ae8b77-c7e1-4384-923e-132b93ce8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1BB2C2-AEF5-4449-8CE6-8119A5C39B40}"/>
</file>

<file path=customXml/itemProps3.xml><?xml version="1.0" encoding="utf-8"?>
<ds:datastoreItem xmlns:ds="http://schemas.openxmlformats.org/officeDocument/2006/customXml" ds:itemID="{609F6FA1-4A1E-4EED-AA14-4A382F7B351A}">
  <ds:schemaRefs>
    <ds:schemaRef ds:uri="http://schemas.microsoft.com/sharepoint/v3/contenttype/forms"/>
  </ds:schemaRefs>
</ds:datastoreItem>
</file>

<file path=customXml/itemProps4.xml><?xml version="1.0" encoding="utf-8"?>
<ds:datastoreItem xmlns:ds="http://schemas.openxmlformats.org/officeDocument/2006/customXml" ds:itemID="{9EB514B3-5408-4C3E-81B8-D480347067AA}">
  <ds:schemaRefs>
    <ds:schemaRef ds:uri="http://purl.org/dc/elements/1.1/"/>
    <ds:schemaRef ds:uri="aaacb922-5235-4a66-b188-303b9b46fbd7"/>
    <ds:schemaRef ds:uri="0f9fa326-da26-4ea8-b6a9-645e8136fe1d"/>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26ae8b77-c7e1-4384-923e-132b93ce8bbc"/>
    <ds:schemaRef ds:uri="http://schemas.microsoft.com/office/2006/metadata/properties"/>
    <ds:schemaRef ds:uri="70e654b7-4810-42d7-89b6-35f9765a24b4"/>
    <ds:schemaRef ds:uri="http://schemas.microsoft.com/sharepoint/v3"/>
    <ds:schemaRef ds:uri="http://purl.org/dc/dcmitype/"/>
  </ds:schemaRefs>
</ds:datastoreItem>
</file>

<file path=docMetadata/LabelInfo.xml><?xml version="1.0" encoding="utf-8"?>
<clbl:labelList xmlns:clbl="http://schemas.microsoft.com/office/2020/mipLabelMetadata">
  <clbl:label id="{ba62f585-b40f-4ab9-bafe-39150f03d124}" enabled="1" method="Privileged" siteId="{cbac7005-02c1-43eb-b497-e6492d1b2dd8}" removed="0"/>
</clbl:labelList>
</file>

<file path=docProps/app.xml><?xml version="1.0" encoding="utf-8"?>
<Properties xmlns="http://schemas.openxmlformats.org/officeDocument/2006/extended-properties" xmlns:vt="http://schemas.openxmlformats.org/officeDocument/2006/docPropsVTypes">
  <Template>office theme</Template>
  <TotalTime>2619</TotalTime>
  <Words>499</Words>
  <Application>Microsoft Office PowerPoint</Application>
  <PresentationFormat>Widescreen</PresentationFormat>
  <Paragraphs>59</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Roboto Regular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Mattu, Daljinder (DSIT)</dc:creator>
  <cp:lastModifiedBy>Mattu, Daljinder (DSIT)</cp:lastModifiedBy>
  <cp:revision>46</cp:revision>
  <dcterms:created xsi:type="dcterms:W3CDTF">2026-03-27T13:46:11Z</dcterms:created>
  <dcterms:modified xsi:type="dcterms:W3CDTF">2026-07-02T13:50:06Z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theme:10</vt:lpwstr>
  </property>
  <property fmtid="{D5CDD505-2E9C-101B-9397-08002B2CF9AE}" pid="3" name="ClassificationContentMarkingFooterText">
    <vt:lpwstr>OFFICIAL</vt:lpwstr>
  </property>
  <property fmtid="{D5CDD505-2E9C-101B-9397-08002B2CF9AE}" pid="4" name="ClassificationContentMarkingHeaderLocations">
    <vt:lpwstr>office theme:9</vt:lpwstr>
  </property>
  <property fmtid="{D5CDD505-2E9C-101B-9397-08002B2CF9AE}" pid="5" name="ClassificationContentMarkingHeaderText">
    <vt:lpwstr>OFFICIAL</vt:lpwstr>
  </property>
  <property fmtid="{D5CDD505-2E9C-101B-9397-08002B2CF9AE}" pid="6" name="KIM_Activity">
    <vt:lpwstr>2;#Data strategy|249512e3-50d4-d904-256f-88a2fa88656e</vt:lpwstr>
  </property>
  <property fmtid="{D5CDD505-2E9C-101B-9397-08002B2CF9AE}" pid="7" name="ContentTypeId">
    <vt:lpwstr>0x010100A0EA23994980294FB0F60FF1E1053E79</vt:lpwstr>
  </property>
  <property fmtid="{D5CDD505-2E9C-101B-9397-08002B2CF9AE}" pid="8" name="KIM_Function">
    <vt:lpwstr>1;#Data policy|d61256f2-9acb-fe2e-7db2-446340320bef</vt:lpwstr>
  </property>
  <property fmtid="{D5CDD505-2E9C-101B-9397-08002B2CF9AE}" pid="9" name="_dlc_DocIdItemGuid">
    <vt:lpwstr>ac804d22-22f9-42d5-8ac2-8e2970b58c0c</vt:lpwstr>
  </property>
  <property fmtid="{D5CDD505-2E9C-101B-9397-08002B2CF9AE}" pid="10" name="KIM_GovernmentBody">
    <vt:lpwstr>3;#DSIT|9b2b16d8-8f0e-f9f9-8d2e-30d6eeb93788</vt:lpwstr>
  </property>
  <property fmtid="{D5CDD505-2E9C-101B-9397-08002B2CF9AE}" pid="11" name="MediaServiceImageTags">
    <vt:lpwstr/>
  </property>
</Properties>
</file>