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slideLayouts/slideLayout4.xml" ContentType="application/vnd.openxmlformats-officedocument.presentationml.slideLayout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heme/theme2.xml" ContentType="application/vnd.openxmlformats-officedocument.them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14630400" cy="8229600"/>
  <p:notesSz cx="8229600" cy="14630400"/>
  <p:embeddedFontLst>
    <p:embeddedFont>
      <p:font typeface="Gill Sans MT" panose="020B0502020104020203" pitchFamily="34" charset="0"/>
      <p:regular r:id="rId20"/>
      <p:bold r:id="rId21"/>
      <p:italic r:id="rId22"/>
      <p:boldItalic r:id="rId23"/>
    </p:embeddedFont>
    <p:embeddedFont>
      <p:font typeface="Inter" panose="02000503000000020004" pitchFamily="2" charset="0"/>
      <p:regular r:id="rId24"/>
      <p:bold r:id="rId25"/>
      <p:italic r:id="rId26"/>
      <p:boldItalic r:id="rId27"/>
    </p:embeddedFont>
    <p:embeddedFont>
      <p:font typeface="Inter Bold" panose="02000503000000020004" pitchFamily="2" charset="0"/>
      <p:bold r:id="rId28"/>
    </p:embeddedFont>
    <p:embeddedFont>
      <p:font typeface="Inter Light" panose="02000503000000020004" pitchFamily="2" charset="0"/>
      <p:regular r:id="rId29"/>
      <p:italic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2" autoAdjust="0"/>
    <p:restoredTop sz="70508" autoAdjust="0"/>
  </p:normalViewPr>
  <p:slideViewPr>
    <p:cSldViewPr snapToGrid="0" snapToObjects="1">
      <p:cViewPr varScale="1">
        <p:scale>
          <a:sx n="56" d="100"/>
          <a:sy n="56" d="100"/>
        </p:scale>
        <p:origin x="1253" y="53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45" d="100"/>
          <a:sy n="45" d="100"/>
        </p:scale>
        <p:origin x="3394" y="6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21" Type="http://schemas.openxmlformats.org/officeDocument/2006/relationships/font" Target="fonts/font2.fntdata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viewProps" Target="viewProps.xml"/><Relationship Id="rId37" Type="http://schemas.openxmlformats.org/officeDocument/2006/relationships/customXml" Target="../customXml/item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customXml" Target="../customXml/item2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customXml" Target="../customXml/item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49248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Gill Sans MT" panose="020B0502020104020203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22EFBA-A85B-FA98-10A2-92823EB433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C59EAE0-8254-7924-3ADD-226E7A8F294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E9584A2-1FC0-D472-51F6-FCA96A96C97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B2BB64-FCC9-1905-CE5D-1221C91F000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4326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  <p:txBody>
          <a:bodyPr/>
          <a:lstStyle/>
          <a:p>
            <a:endParaRPr lang="en-GB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  <p:txBody>
          <a:bodyPr/>
          <a:lstStyle/>
          <a:p>
            <a:endParaRPr lang="en-GB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  <p:txBody>
          <a:bodyPr/>
          <a:lstStyle/>
          <a:p>
            <a:endParaRPr lang="en-GB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  <p:txBody>
          <a:bodyPr/>
          <a:lstStyle/>
          <a:p>
            <a:endParaRPr lang="en-GB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  <p:txBody>
          <a:bodyPr/>
          <a:lstStyle/>
          <a:p>
            <a:endParaRPr lang="en-GB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  <p:txBody>
          <a:bodyPr/>
          <a:lstStyle/>
          <a:p>
            <a:endParaRPr lang="en-GB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  <p:txBody>
          <a:bodyPr/>
          <a:lstStyle/>
          <a:p>
            <a:endParaRPr lang="en-GB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  <p:txBody>
          <a:bodyPr/>
          <a:lstStyle/>
          <a:p>
            <a:endParaRPr lang="en-GB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  <p:txBody>
          <a:bodyPr/>
          <a:lstStyle/>
          <a:p>
            <a:endParaRPr lang="en-GB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  <p:txBody>
          <a:bodyPr/>
          <a:lstStyle/>
          <a:p>
            <a:endParaRPr lang="en-GB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  <p:txBody>
          <a:bodyPr/>
          <a:lstStyle/>
          <a:p>
            <a:endParaRPr lang="en-GB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  <p:txBody>
          <a:bodyPr/>
          <a:lstStyle/>
          <a:p>
            <a:endParaRPr lang="en-GB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  <p:txBody>
          <a:bodyPr/>
          <a:lstStyle/>
          <a:p>
            <a:endParaRPr lang="en-GB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  <p:txBody>
          <a:bodyPr/>
          <a:lstStyle/>
          <a:p>
            <a:endParaRPr lang="en-GB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  <p:txBody>
          <a:bodyPr/>
          <a:lstStyle/>
          <a:p>
            <a:endParaRPr lang="en-GB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  <p:txBody>
          <a:bodyPr/>
          <a:lstStyle/>
          <a:p>
            <a:endParaRPr lang="en-GB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17.svg"/><Relationship Id="rId7" Type="http://schemas.openxmlformats.org/officeDocument/2006/relationships/image" Target="../media/image20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svg"/><Relationship Id="rId5" Type="http://schemas.openxmlformats.org/officeDocument/2006/relationships/image" Target="../media/image19.svg"/><Relationship Id="rId4" Type="http://schemas.openxmlformats.org/officeDocument/2006/relationships/image" Target="../media/image18.sv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svg"/><Relationship Id="rId5" Type="http://schemas.openxmlformats.org/officeDocument/2006/relationships/image" Target="../media/image7.svg"/><Relationship Id="rId4" Type="http://schemas.openxmlformats.org/officeDocument/2006/relationships/image" Target="../media/image6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7" Type="http://schemas.openxmlformats.org/officeDocument/2006/relationships/image" Target="../media/image14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.svg"/><Relationship Id="rId5" Type="http://schemas.openxmlformats.org/officeDocument/2006/relationships/image" Target="../media/image12.svg"/><Relationship Id="rId4" Type="http://schemas.openxmlformats.org/officeDocument/2006/relationships/image" Target="../media/image11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3D83837-2D0F-09FB-161F-3B15142F2AB8}"/>
              </a:ext>
            </a:extLst>
          </p:cNvPr>
          <p:cNvSpPr/>
          <p:nvPr/>
        </p:nvSpPr>
        <p:spPr>
          <a:xfrm>
            <a:off x="0" y="6103263"/>
            <a:ext cx="14630400" cy="2126337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988463"/>
            <a:ext cx="7556421" cy="21263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Impact of AI in Education: Moving Beyond the Hype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93790" y="4454962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2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Luke Harris - Director of Digital Strategy - Bloxham School</a:t>
            </a:r>
            <a:endParaRPr lang="en-US" sz="22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F18C96E-0064-DE41-51DE-B2471EE022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5893" y="6241137"/>
            <a:ext cx="1827691" cy="1827691"/>
          </a:xfrm>
          <a:prstGeom prst="rect">
            <a:avLst/>
          </a:prstGeom>
        </p:spPr>
      </p:pic>
      <p:pic>
        <p:nvPicPr>
          <p:cNvPr id="1028" name="Picture 4" descr="The Craig'n'Dave Festival of Computing 2026 is coming! - Craig 'n' Dave">
            <a:extLst>
              <a:ext uri="{FF2B5EF4-FFF2-40B4-BE49-F238E27FC236}">
                <a16:creationId xmlns:a16="http://schemas.microsoft.com/office/drawing/2014/main" id="{32637D0D-48A0-1870-3D5F-987212CD76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10072"/>
            <a:ext cx="3951720" cy="3312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713661"/>
            <a:ext cx="12344519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Days 31–60: Implement Guardrails &amp; Training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93790" y="1876068"/>
            <a:ext cx="13042821" cy="963811"/>
          </a:xfrm>
          <a:prstGeom prst="roundRect">
            <a:avLst>
              <a:gd name="adj" fmla="val 9884"/>
            </a:avLst>
          </a:prstGeom>
          <a:solidFill>
            <a:srgbClr val="C7D9EA"/>
          </a:solidFill>
          <a:ln/>
        </p:spPr>
        <p:txBody>
          <a:bodyPr/>
          <a:lstStyle/>
          <a:p>
            <a:endParaRPr lang="en-GB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0604" y="2220158"/>
            <a:ext cx="283488" cy="226814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1530906" y="2159556"/>
            <a:ext cx="1207889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Clarity reduces fear.</a:t>
            </a:r>
            <a:r>
              <a:rPr lang="en-US" sz="175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Enable safe, confident AI adoption.</a:t>
            </a:r>
            <a:endParaRPr lang="en-US" sz="1750" dirty="0"/>
          </a:p>
        </p:txBody>
      </p:sp>
      <p:sp>
        <p:nvSpPr>
          <p:cNvPr id="6" name="Text 3"/>
          <p:cNvSpPr/>
          <p:nvPr/>
        </p:nvSpPr>
        <p:spPr>
          <a:xfrm>
            <a:off x="793790" y="3095030"/>
            <a:ext cx="226814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01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793790" y="3450074"/>
            <a:ext cx="4196358" cy="30480"/>
          </a:xfrm>
          <a:prstGeom prst="rect">
            <a:avLst/>
          </a:prstGeom>
          <a:solidFill>
            <a:srgbClr val="4982BC"/>
          </a:solidFill>
          <a:ln/>
        </p:spPr>
        <p:txBody>
          <a:bodyPr/>
          <a:lstStyle/>
          <a:p>
            <a:endParaRPr lang="en-GB"/>
          </a:p>
        </p:txBody>
      </p:sp>
      <p:sp>
        <p:nvSpPr>
          <p:cNvPr id="8" name="Text 5"/>
          <p:cNvSpPr/>
          <p:nvPr/>
        </p:nvSpPr>
        <p:spPr>
          <a:xfrm>
            <a:off x="793790" y="3624382"/>
            <a:ext cx="3652838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AI Traffic Light Framework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793790" y="4114800"/>
            <a:ext cx="4196358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Define permitted, guided, and off-limits use for staff and students.</a:t>
            </a:r>
            <a:endParaRPr lang="en-US" sz="1750" dirty="0"/>
          </a:p>
        </p:txBody>
      </p:sp>
      <p:sp>
        <p:nvSpPr>
          <p:cNvPr id="10" name="Text 7"/>
          <p:cNvSpPr/>
          <p:nvPr/>
        </p:nvSpPr>
        <p:spPr>
          <a:xfrm>
            <a:off x="5216962" y="3095030"/>
            <a:ext cx="226814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02</a:t>
            </a:r>
            <a:endParaRPr lang="en-US" sz="1750" dirty="0"/>
          </a:p>
        </p:txBody>
      </p:sp>
      <p:sp>
        <p:nvSpPr>
          <p:cNvPr id="11" name="Shape 8"/>
          <p:cNvSpPr/>
          <p:nvPr/>
        </p:nvSpPr>
        <p:spPr>
          <a:xfrm>
            <a:off x="5216962" y="3450074"/>
            <a:ext cx="4196358" cy="30480"/>
          </a:xfrm>
          <a:prstGeom prst="rect">
            <a:avLst/>
          </a:prstGeom>
          <a:solidFill>
            <a:srgbClr val="4982BC"/>
          </a:solidFill>
          <a:ln/>
        </p:spPr>
        <p:txBody>
          <a:bodyPr/>
          <a:lstStyle/>
          <a:p>
            <a:endParaRPr lang="en-GB"/>
          </a:p>
        </p:txBody>
      </p:sp>
      <p:sp>
        <p:nvSpPr>
          <p:cNvPr id="12" name="Text 9"/>
          <p:cNvSpPr/>
          <p:nvPr/>
        </p:nvSpPr>
        <p:spPr>
          <a:xfrm>
            <a:off x="5216962" y="362438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Vendor Data Checks</a:t>
            </a:r>
            <a:endParaRPr lang="en-US" sz="2200" dirty="0"/>
          </a:p>
        </p:txBody>
      </p:sp>
      <p:sp>
        <p:nvSpPr>
          <p:cNvPr id="13" name="Text 10"/>
          <p:cNvSpPr/>
          <p:nvPr/>
        </p:nvSpPr>
        <p:spPr>
          <a:xfrm>
            <a:off x="5216962" y="4114800"/>
            <a:ext cx="4196358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Review terms of service, GDPR compliance, and data residency for selected tools.</a:t>
            </a:r>
            <a:endParaRPr lang="en-US" sz="1750" dirty="0"/>
          </a:p>
        </p:txBody>
      </p:sp>
      <p:sp>
        <p:nvSpPr>
          <p:cNvPr id="14" name="Text 11"/>
          <p:cNvSpPr/>
          <p:nvPr/>
        </p:nvSpPr>
        <p:spPr>
          <a:xfrm>
            <a:off x="9640133" y="3095030"/>
            <a:ext cx="226814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03</a:t>
            </a:r>
            <a:endParaRPr lang="en-US" sz="1750" dirty="0"/>
          </a:p>
        </p:txBody>
      </p:sp>
      <p:sp>
        <p:nvSpPr>
          <p:cNvPr id="15" name="Shape 12"/>
          <p:cNvSpPr/>
          <p:nvPr/>
        </p:nvSpPr>
        <p:spPr>
          <a:xfrm>
            <a:off x="9640133" y="3450074"/>
            <a:ext cx="4196358" cy="30480"/>
          </a:xfrm>
          <a:prstGeom prst="rect">
            <a:avLst/>
          </a:prstGeom>
          <a:solidFill>
            <a:srgbClr val="4982BC"/>
          </a:solidFill>
          <a:ln/>
        </p:spPr>
        <p:txBody>
          <a:bodyPr/>
          <a:lstStyle/>
          <a:p>
            <a:endParaRPr lang="en-GB"/>
          </a:p>
        </p:txBody>
      </p:sp>
      <p:sp>
        <p:nvSpPr>
          <p:cNvPr id="16" name="Text 13"/>
          <p:cNvSpPr/>
          <p:nvPr/>
        </p:nvSpPr>
        <p:spPr>
          <a:xfrm>
            <a:off x="9640133" y="3624382"/>
            <a:ext cx="3063478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Publish Internal Policy</a:t>
            </a:r>
            <a:endParaRPr lang="en-US" sz="2200" dirty="0"/>
          </a:p>
        </p:txBody>
      </p:sp>
      <p:sp>
        <p:nvSpPr>
          <p:cNvPr id="17" name="Text 14"/>
          <p:cNvSpPr/>
          <p:nvPr/>
        </p:nvSpPr>
        <p:spPr>
          <a:xfrm>
            <a:off x="9640133" y="4114800"/>
            <a:ext cx="4196358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Publish a concise, accessible AI policy, not a lengthy legal document.</a:t>
            </a:r>
            <a:endParaRPr lang="en-US" sz="1750" dirty="0"/>
          </a:p>
        </p:txBody>
      </p:sp>
      <p:sp>
        <p:nvSpPr>
          <p:cNvPr id="18" name="Text 15"/>
          <p:cNvSpPr/>
          <p:nvPr/>
        </p:nvSpPr>
        <p:spPr>
          <a:xfrm>
            <a:off x="793790" y="5600343"/>
            <a:ext cx="226814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04</a:t>
            </a:r>
            <a:endParaRPr lang="en-US" sz="1750" dirty="0"/>
          </a:p>
        </p:txBody>
      </p:sp>
      <p:sp>
        <p:nvSpPr>
          <p:cNvPr id="19" name="Shape 16"/>
          <p:cNvSpPr/>
          <p:nvPr/>
        </p:nvSpPr>
        <p:spPr>
          <a:xfrm>
            <a:off x="793790" y="5955387"/>
            <a:ext cx="6407944" cy="30480"/>
          </a:xfrm>
          <a:prstGeom prst="rect">
            <a:avLst/>
          </a:prstGeom>
          <a:solidFill>
            <a:srgbClr val="4982BC"/>
          </a:solidFill>
          <a:ln/>
        </p:spPr>
        <p:txBody>
          <a:bodyPr/>
          <a:lstStyle/>
          <a:p>
            <a:endParaRPr lang="en-GB"/>
          </a:p>
        </p:txBody>
      </p:sp>
      <p:sp>
        <p:nvSpPr>
          <p:cNvPr id="20" name="Text 17"/>
          <p:cNvSpPr/>
          <p:nvPr/>
        </p:nvSpPr>
        <p:spPr>
          <a:xfrm>
            <a:off x="793790" y="6129695"/>
            <a:ext cx="3572708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Conduct Staff Workshops</a:t>
            </a:r>
            <a:endParaRPr lang="en-US" sz="2200" dirty="0"/>
          </a:p>
        </p:txBody>
      </p:sp>
      <p:sp>
        <p:nvSpPr>
          <p:cNvPr id="21" name="Text 18"/>
          <p:cNvSpPr/>
          <p:nvPr/>
        </p:nvSpPr>
        <p:spPr>
          <a:xfrm>
            <a:off x="793790" y="6620113"/>
            <a:ext cx="6407944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Conduct two practical sessions focused on the pilot, not general AI theory.</a:t>
            </a:r>
            <a:endParaRPr lang="en-US" sz="1750" dirty="0"/>
          </a:p>
        </p:txBody>
      </p:sp>
      <p:sp>
        <p:nvSpPr>
          <p:cNvPr id="22" name="Text 19"/>
          <p:cNvSpPr/>
          <p:nvPr/>
        </p:nvSpPr>
        <p:spPr>
          <a:xfrm>
            <a:off x="7428548" y="5600343"/>
            <a:ext cx="226814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05</a:t>
            </a:r>
            <a:endParaRPr lang="en-US" sz="1750" dirty="0"/>
          </a:p>
        </p:txBody>
      </p:sp>
      <p:sp>
        <p:nvSpPr>
          <p:cNvPr id="23" name="Shape 20"/>
          <p:cNvSpPr/>
          <p:nvPr/>
        </p:nvSpPr>
        <p:spPr>
          <a:xfrm>
            <a:off x="7428548" y="5955387"/>
            <a:ext cx="6407944" cy="30480"/>
          </a:xfrm>
          <a:prstGeom prst="rect">
            <a:avLst/>
          </a:prstGeom>
          <a:solidFill>
            <a:srgbClr val="4982BC"/>
          </a:solidFill>
          <a:ln/>
        </p:spPr>
        <p:txBody>
          <a:bodyPr/>
          <a:lstStyle/>
          <a:p>
            <a:endParaRPr lang="en-GB"/>
          </a:p>
        </p:txBody>
      </p:sp>
      <p:sp>
        <p:nvSpPr>
          <p:cNvPr id="24" name="Text 21"/>
          <p:cNvSpPr/>
          <p:nvPr/>
        </p:nvSpPr>
        <p:spPr>
          <a:xfrm>
            <a:off x="7428548" y="6129695"/>
            <a:ext cx="3485317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Establish Sandbox Space</a:t>
            </a:r>
            <a:endParaRPr lang="en-US" sz="2200" dirty="0"/>
          </a:p>
        </p:txBody>
      </p:sp>
      <p:sp>
        <p:nvSpPr>
          <p:cNvPr id="25" name="Text 22"/>
          <p:cNvSpPr/>
          <p:nvPr/>
        </p:nvSpPr>
        <p:spPr>
          <a:xfrm>
            <a:off x="7428548" y="6620113"/>
            <a:ext cx="6407944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Establish a low-stakes environment for staff to safely explore tools before pilot launch.</a:t>
            </a:r>
            <a:endParaRPr lang="en-US" sz="175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15089" y="711756"/>
            <a:ext cx="8860274" cy="6384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000"/>
              </a:lnSpc>
              <a:buNone/>
            </a:pPr>
            <a:r>
              <a:rPr lang="en-US" sz="400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Days 61–90: Pilot, Evaluate, Decide.</a:t>
            </a:r>
            <a:endParaRPr lang="en-US" sz="4000" dirty="0"/>
          </a:p>
        </p:txBody>
      </p:sp>
      <p:sp>
        <p:nvSpPr>
          <p:cNvPr id="3" name="Shape 1"/>
          <p:cNvSpPr/>
          <p:nvPr/>
        </p:nvSpPr>
        <p:spPr>
          <a:xfrm>
            <a:off x="715089" y="1718191"/>
            <a:ext cx="13200221" cy="1124069"/>
          </a:xfrm>
          <a:prstGeom prst="roundRect">
            <a:avLst>
              <a:gd name="adj" fmla="val 7634"/>
            </a:avLst>
          </a:prstGeom>
          <a:solidFill>
            <a:srgbClr val="C7D9EA"/>
          </a:solidFill>
          <a:ln/>
        </p:spPr>
        <p:txBody>
          <a:bodyPr/>
          <a:lstStyle/>
          <a:p>
            <a:endParaRPr lang="en-GB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401" y="2023348"/>
            <a:ext cx="255389" cy="204311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1379101" y="1953220"/>
            <a:ext cx="12331898" cy="6212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60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This final phase shifts from strategy to tangible results. Run a focused pilot, gather real data, and make a disciplined decision: </a:t>
            </a:r>
            <a:r>
              <a:rPr lang="en-US" sz="1600" b="1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scale, refine, or stop</a:t>
            </a:r>
            <a:r>
              <a:rPr lang="en-US" sz="160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</a:t>
            </a:r>
            <a:endParaRPr lang="en-US" sz="1600" dirty="0"/>
          </a:p>
        </p:txBody>
      </p:sp>
      <p:sp>
        <p:nvSpPr>
          <p:cNvPr id="6" name="Text 3"/>
          <p:cNvSpPr/>
          <p:nvPr/>
        </p:nvSpPr>
        <p:spPr>
          <a:xfrm>
            <a:off x="715089" y="3049191"/>
            <a:ext cx="204311" cy="2553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600" dirty="0">
                <a:solidFill>
                  <a:srgbClr val="272525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01</a:t>
            </a:r>
            <a:endParaRPr lang="en-US" sz="1600" dirty="0"/>
          </a:p>
        </p:txBody>
      </p:sp>
      <p:sp>
        <p:nvSpPr>
          <p:cNvPr id="7" name="Shape 4"/>
          <p:cNvSpPr/>
          <p:nvPr/>
        </p:nvSpPr>
        <p:spPr>
          <a:xfrm>
            <a:off x="715089" y="3373636"/>
            <a:ext cx="4277439" cy="22860"/>
          </a:xfrm>
          <a:prstGeom prst="rect">
            <a:avLst/>
          </a:prstGeom>
          <a:solidFill>
            <a:srgbClr val="4982BC"/>
          </a:solidFill>
          <a:ln/>
        </p:spPr>
        <p:txBody>
          <a:bodyPr/>
          <a:lstStyle/>
          <a:p>
            <a:endParaRPr lang="en-GB"/>
          </a:p>
        </p:txBody>
      </p:sp>
      <p:sp>
        <p:nvSpPr>
          <p:cNvPr id="8" name="Text 5"/>
          <p:cNvSpPr/>
          <p:nvPr/>
        </p:nvSpPr>
        <p:spPr>
          <a:xfrm>
            <a:off x="715089" y="3521512"/>
            <a:ext cx="2553891" cy="3192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Execute the Pilot</a:t>
            </a:r>
            <a:endParaRPr lang="en-US" sz="2000" dirty="0"/>
          </a:p>
        </p:txBody>
      </p:sp>
      <p:sp>
        <p:nvSpPr>
          <p:cNvPr id="9" name="Text 6"/>
          <p:cNvSpPr/>
          <p:nvPr/>
        </p:nvSpPr>
        <p:spPr>
          <a:xfrm>
            <a:off x="715089" y="3951089"/>
            <a:ext cx="4277439" cy="93190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6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Launch the pilot with a selected department or group, ensuring it's focused, time-bound, and manageable.</a:t>
            </a:r>
            <a:endParaRPr lang="en-US" sz="1600" dirty="0"/>
          </a:p>
        </p:txBody>
      </p:sp>
      <p:sp>
        <p:nvSpPr>
          <p:cNvPr id="10" name="Text 7"/>
          <p:cNvSpPr/>
          <p:nvPr/>
        </p:nvSpPr>
        <p:spPr>
          <a:xfrm>
            <a:off x="5176480" y="3049191"/>
            <a:ext cx="204311" cy="2553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600" dirty="0">
                <a:solidFill>
                  <a:srgbClr val="272525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02</a:t>
            </a:r>
            <a:endParaRPr lang="en-US" sz="1600" dirty="0"/>
          </a:p>
        </p:txBody>
      </p:sp>
      <p:sp>
        <p:nvSpPr>
          <p:cNvPr id="11" name="Shape 8"/>
          <p:cNvSpPr/>
          <p:nvPr/>
        </p:nvSpPr>
        <p:spPr>
          <a:xfrm>
            <a:off x="5176480" y="3373636"/>
            <a:ext cx="4277439" cy="22860"/>
          </a:xfrm>
          <a:prstGeom prst="rect">
            <a:avLst/>
          </a:prstGeom>
          <a:solidFill>
            <a:srgbClr val="4982BC"/>
          </a:solidFill>
          <a:ln/>
        </p:spPr>
        <p:txBody>
          <a:bodyPr/>
          <a:lstStyle/>
          <a:p>
            <a:endParaRPr lang="en-GB"/>
          </a:p>
        </p:txBody>
      </p:sp>
      <p:sp>
        <p:nvSpPr>
          <p:cNvPr id="12" name="Text 9"/>
          <p:cNvSpPr/>
          <p:nvPr/>
        </p:nvSpPr>
        <p:spPr>
          <a:xfrm>
            <a:off x="5176480" y="3521512"/>
            <a:ext cx="3094553" cy="3192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Assess Workload Impact</a:t>
            </a:r>
            <a:endParaRPr lang="en-US" sz="2000" dirty="0"/>
          </a:p>
        </p:txBody>
      </p:sp>
      <p:sp>
        <p:nvSpPr>
          <p:cNvPr id="13" name="Text 10"/>
          <p:cNvSpPr/>
          <p:nvPr/>
        </p:nvSpPr>
        <p:spPr>
          <a:xfrm>
            <a:off x="5176480" y="3951089"/>
            <a:ext cx="4277439" cy="93190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6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Track the tool's effectiveness in reducing teacher workload. Measure time saved and effort required to validate its value.</a:t>
            </a:r>
            <a:endParaRPr lang="en-US" sz="1600" dirty="0"/>
          </a:p>
        </p:txBody>
      </p:sp>
      <p:sp>
        <p:nvSpPr>
          <p:cNvPr id="14" name="Text 11"/>
          <p:cNvSpPr/>
          <p:nvPr/>
        </p:nvSpPr>
        <p:spPr>
          <a:xfrm>
            <a:off x="9637871" y="3049191"/>
            <a:ext cx="204311" cy="2553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600" dirty="0">
                <a:solidFill>
                  <a:srgbClr val="272525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03</a:t>
            </a:r>
            <a:endParaRPr lang="en-US" sz="1600" dirty="0"/>
          </a:p>
        </p:txBody>
      </p:sp>
      <p:sp>
        <p:nvSpPr>
          <p:cNvPr id="15" name="Shape 12"/>
          <p:cNvSpPr/>
          <p:nvPr/>
        </p:nvSpPr>
        <p:spPr>
          <a:xfrm>
            <a:off x="9637871" y="3373636"/>
            <a:ext cx="4277439" cy="22860"/>
          </a:xfrm>
          <a:prstGeom prst="rect">
            <a:avLst/>
          </a:prstGeom>
          <a:solidFill>
            <a:srgbClr val="4982BC"/>
          </a:solidFill>
          <a:ln/>
        </p:spPr>
        <p:txBody>
          <a:bodyPr/>
          <a:lstStyle/>
          <a:p>
            <a:endParaRPr lang="en-GB"/>
          </a:p>
        </p:txBody>
      </p:sp>
      <p:sp>
        <p:nvSpPr>
          <p:cNvPr id="16" name="Text 13"/>
          <p:cNvSpPr/>
          <p:nvPr/>
        </p:nvSpPr>
        <p:spPr>
          <a:xfrm>
            <a:off x="9637871" y="3521512"/>
            <a:ext cx="3202781" cy="3192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Collect Student Feedback</a:t>
            </a:r>
            <a:endParaRPr lang="en-US" sz="2000" dirty="0"/>
          </a:p>
        </p:txBody>
      </p:sp>
      <p:sp>
        <p:nvSpPr>
          <p:cNvPr id="17" name="Text 14"/>
          <p:cNvSpPr/>
          <p:nvPr/>
        </p:nvSpPr>
        <p:spPr>
          <a:xfrm>
            <a:off x="9637871" y="3951089"/>
            <a:ext cx="4277439" cy="124253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6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Gather direct input from students on their experience. Identify what worked, what was confusing, and how it supported their learning.</a:t>
            </a:r>
            <a:endParaRPr lang="en-US" sz="1600" dirty="0"/>
          </a:p>
        </p:txBody>
      </p:sp>
      <p:sp>
        <p:nvSpPr>
          <p:cNvPr id="18" name="Text 15"/>
          <p:cNvSpPr/>
          <p:nvPr/>
        </p:nvSpPr>
        <p:spPr>
          <a:xfrm>
            <a:off x="715089" y="5530810"/>
            <a:ext cx="204311" cy="2553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600" dirty="0">
                <a:solidFill>
                  <a:srgbClr val="272525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04</a:t>
            </a:r>
            <a:endParaRPr lang="en-US" sz="1600" dirty="0"/>
          </a:p>
        </p:txBody>
      </p:sp>
      <p:sp>
        <p:nvSpPr>
          <p:cNvPr id="19" name="Shape 16"/>
          <p:cNvSpPr/>
          <p:nvPr/>
        </p:nvSpPr>
        <p:spPr>
          <a:xfrm>
            <a:off x="715089" y="5855256"/>
            <a:ext cx="6508075" cy="22860"/>
          </a:xfrm>
          <a:prstGeom prst="rect">
            <a:avLst/>
          </a:prstGeom>
          <a:solidFill>
            <a:srgbClr val="4982BC"/>
          </a:solidFill>
          <a:ln/>
        </p:spPr>
        <p:txBody>
          <a:bodyPr/>
          <a:lstStyle/>
          <a:p>
            <a:endParaRPr lang="en-GB"/>
          </a:p>
        </p:txBody>
      </p:sp>
      <p:sp>
        <p:nvSpPr>
          <p:cNvPr id="20" name="Text 17"/>
          <p:cNvSpPr/>
          <p:nvPr/>
        </p:nvSpPr>
        <p:spPr>
          <a:xfrm>
            <a:off x="715089" y="6003131"/>
            <a:ext cx="2714387" cy="3192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Monitor Safeguarding</a:t>
            </a:r>
            <a:endParaRPr lang="en-US" sz="2000" dirty="0"/>
          </a:p>
        </p:txBody>
      </p:sp>
      <p:sp>
        <p:nvSpPr>
          <p:cNvPr id="21" name="Text 18"/>
          <p:cNvSpPr/>
          <p:nvPr/>
        </p:nvSpPr>
        <p:spPr>
          <a:xfrm>
            <a:off x="715089" y="6432709"/>
            <a:ext cx="6508075" cy="93190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6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Proactively track concerns, misuse, or unintended consequences. Verify the tool is used appropriately and student data remains secure.</a:t>
            </a:r>
            <a:endParaRPr lang="en-US" sz="1600" dirty="0"/>
          </a:p>
        </p:txBody>
      </p:sp>
      <p:sp>
        <p:nvSpPr>
          <p:cNvPr id="22" name="Text 19"/>
          <p:cNvSpPr/>
          <p:nvPr/>
        </p:nvSpPr>
        <p:spPr>
          <a:xfrm>
            <a:off x="7407116" y="5530810"/>
            <a:ext cx="204311" cy="2553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600" dirty="0">
                <a:solidFill>
                  <a:srgbClr val="272525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05</a:t>
            </a:r>
            <a:endParaRPr lang="en-US" sz="1600" dirty="0"/>
          </a:p>
        </p:txBody>
      </p:sp>
      <p:sp>
        <p:nvSpPr>
          <p:cNvPr id="23" name="Shape 20"/>
          <p:cNvSpPr/>
          <p:nvPr/>
        </p:nvSpPr>
        <p:spPr>
          <a:xfrm>
            <a:off x="7407116" y="5855256"/>
            <a:ext cx="6508194" cy="22860"/>
          </a:xfrm>
          <a:prstGeom prst="rect">
            <a:avLst/>
          </a:prstGeom>
          <a:solidFill>
            <a:srgbClr val="4982BC"/>
          </a:solidFill>
          <a:ln/>
        </p:spPr>
        <p:txBody>
          <a:bodyPr/>
          <a:lstStyle/>
          <a:p>
            <a:endParaRPr lang="en-GB"/>
          </a:p>
        </p:txBody>
      </p:sp>
      <p:sp>
        <p:nvSpPr>
          <p:cNvPr id="24" name="Text 21"/>
          <p:cNvSpPr/>
          <p:nvPr/>
        </p:nvSpPr>
        <p:spPr>
          <a:xfrm>
            <a:off x="7407116" y="6003131"/>
            <a:ext cx="3355538" cy="3192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Decide: Scale, Refine, Stop</a:t>
            </a:r>
            <a:endParaRPr lang="en-US" sz="2000" dirty="0"/>
          </a:p>
        </p:txBody>
      </p:sp>
      <p:sp>
        <p:nvSpPr>
          <p:cNvPr id="25" name="Text 22"/>
          <p:cNvSpPr/>
          <p:nvPr/>
        </p:nvSpPr>
        <p:spPr>
          <a:xfrm>
            <a:off x="7407116" y="6432709"/>
            <a:ext cx="6508194" cy="93190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6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Based on comprehensive feedback and safeguarding data, make a clear, evidence-based decision: expand the pilot, adjust your approach, or discontinue the initiative.</a:t>
            </a:r>
            <a:endParaRPr lang="en-US" sz="16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946547"/>
            <a:ext cx="6627733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Choosing the Right Pilot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2108954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Start where impact is high and risk is low. The best pilots solve a genuine pain point that staff already recognise.</a:t>
            </a:r>
            <a:endParaRPr lang="en-US" sz="175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3790" y="2727008"/>
            <a:ext cx="566976" cy="566976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1644253" y="272700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Report Writing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1644253" y="3217426"/>
            <a:ext cx="552914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Streamline report drafting while preserving teacher voice.</a:t>
            </a:r>
            <a:endParaRPr lang="en-US" sz="1750" dirty="0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456884" y="2727008"/>
            <a:ext cx="566976" cy="566976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8307348" y="272700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Lesson Planning</a:t>
            </a:r>
            <a:endParaRPr lang="en-US" sz="2200" dirty="0"/>
          </a:p>
        </p:txBody>
      </p:sp>
      <p:sp>
        <p:nvSpPr>
          <p:cNvPr id="9" name="Text 5"/>
          <p:cNvSpPr/>
          <p:nvPr/>
        </p:nvSpPr>
        <p:spPr>
          <a:xfrm>
            <a:off x="8307348" y="3217426"/>
            <a:ext cx="552926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Generate initial outlines to accelerate preparation.</a:t>
            </a:r>
            <a:endParaRPr lang="en-US" sz="1750" dirty="0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93790" y="4396859"/>
            <a:ext cx="566976" cy="566976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1644253" y="439685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Retrieval Quizzes</a:t>
            </a:r>
            <a:endParaRPr lang="en-US" sz="2200" dirty="0"/>
          </a:p>
        </p:txBody>
      </p:sp>
      <p:sp>
        <p:nvSpPr>
          <p:cNvPr id="12" name="Text 7"/>
          <p:cNvSpPr/>
          <p:nvPr/>
        </p:nvSpPr>
        <p:spPr>
          <a:xfrm>
            <a:off x="1644253" y="4887278"/>
            <a:ext cx="552914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Rapidly produce low-stakes recall activities aligned with your curriculum.</a:t>
            </a:r>
            <a:endParaRPr lang="en-US" sz="1750" dirty="0"/>
          </a:p>
        </p:txBody>
      </p:sp>
      <p:pic>
        <p:nvPicPr>
          <p:cNvPr id="13" name="Image 3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456884" y="4396859"/>
            <a:ext cx="566976" cy="566976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8307348" y="4396859"/>
            <a:ext cx="2971324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SEND Documentation</a:t>
            </a:r>
            <a:endParaRPr lang="en-US" sz="2200" dirty="0"/>
          </a:p>
        </p:txBody>
      </p:sp>
      <p:sp>
        <p:nvSpPr>
          <p:cNvPr id="15" name="Text 9"/>
          <p:cNvSpPr/>
          <p:nvPr/>
        </p:nvSpPr>
        <p:spPr>
          <a:xfrm>
            <a:off x="8307348" y="4887278"/>
            <a:ext cx="552926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Simplify IEP drafts and support plan administration.</a:t>
            </a:r>
            <a:endParaRPr lang="en-US" sz="1750" dirty="0"/>
          </a:p>
        </p:txBody>
      </p:sp>
      <p:pic>
        <p:nvPicPr>
          <p:cNvPr id="16" name="Image 4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93790" y="6066711"/>
            <a:ext cx="566976" cy="566976"/>
          </a:xfrm>
          <a:prstGeom prst="rect">
            <a:avLst/>
          </a:prstGeom>
        </p:spPr>
      </p:pic>
      <p:sp>
        <p:nvSpPr>
          <p:cNvPr id="17" name="Text 10"/>
          <p:cNvSpPr/>
          <p:nvPr/>
        </p:nvSpPr>
        <p:spPr>
          <a:xfrm>
            <a:off x="1644253" y="6066711"/>
            <a:ext cx="3157657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Admin Communication</a:t>
            </a:r>
            <a:endParaRPr lang="en-US" sz="2200" dirty="0"/>
          </a:p>
        </p:txBody>
      </p:sp>
      <p:sp>
        <p:nvSpPr>
          <p:cNvPr id="18" name="Text 11"/>
          <p:cNvSpPr/>
          <p:nvPr/>
        </p:nvSpPr>
        <p:spPr>
          <a:xfrm>
            <a:off x="1644253" y="6557129"/>
            <a:ext cx="552914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Efficiently draft routine letters, newsletters, and parent updates.</a:t>
            </a:r>
            <a:endParaRPr lang="en-US" sz="1750" dirty="0"/>
          </a:p>
        </p:txBody>
      </p:sp>
      <p:pic>
        <p:nvPicPr>
          <p:cNvPr id="19" name="Image 5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456884" y="6066711"/>
            <a:ext cx="566976" cy="566976"/>
          </a:xfrm>
          <a:prstGeom prst="rect">
            <a:avLst/>
          </a:prstGeom>
        </p:spPr>
      </p:pic>
      <p:sp>
        <p:nvSpPr>
          <p:cNvPr id="20" name="Text 12"/>
          <p:cNvSpPr/>
          <p:nvPr/>
        </p:nvSpPr>
        <p:spPr>
          <a:xfrm>
            <a:off x="8307348" y="606671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Revision Resources</a:t>
            </a:r>
            <a:endParaRPr lang="en-US" sz="2200" dirty="0"/>
          </a:p>
        </p:txBody>
      </p:sp>
      <p:sp>
        <p:nvSpPr>
          <p:cNvPr id="21" name="Text 13"/>
          <p:cNvSpPr/>
          <p:nvPr/>
        </p:nvSpPr>
        <p:spPr>
          <a:xfrm>
            <a:off x="8307348" y="6557129"/>
            <a:ext cx="552926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Create differentiated revision materials at scale.</a:t>
            </a:r>
            <a:endParaRPr lang="en-US" sz="175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767477"/>
            <a:ext cx="13663189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Strategic Pilot Design: Your Framework for Impact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2638663"/>
            <a:ext cx="13042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0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Utilise this structured framework for your pilot initiatives. Successful pilots demand clear purpose, defined ownership, and measurable outcomes.</a:t>
            </a:r>
            <a:endParaRPr lang="en-US" sz="2000" dirty="0"/>
          </a:p>
        </p:txBody>
      </p:sp>
      <p:sp>
        <p:nvSpPr>
          <p:cNvPr id="4" name="Shape 2"/>
          <p:cNvSpPr/>
          <p:nvPr/>
        </p:nvSpPr>
        <p:spPr>
          <a:xfrm>
            <a:off x="630436" y="3619619"/>
            <a:ext cx="6571417" cy="3842385"/>
          </a:xfrm>
          <a:prstGeom prst="roundRect">
            <a:avLst>
              <a:gd name="adj" fmla="val 4250"/>
            </a:avLst>
          </a:prstGeom>
          <a:solidFill>
            <a:srgbClr val="396999"/>
          </a:solidFill>
          <a:ln/>
        </p:spPr>
        <p:txBody>
          <a:bodyPr/>
          <a:lstStyle/>
          <a:p>
            <a:endParaRPr lang="en-GB"/>
          </a:p>
        </p:txBody>
      </p:sp>
      <p:sp>
        <p:nvSpPr>
          <p:cNvPr id="5" name="Text 3"/>
          <p:cNvSpPr/>
          <p:nvPr/>
        </p:nvSpPr>
        <p:spPr>
          <a:xfrm>
            <a:off x="857250" y="384643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FFFFF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Define Your Pilot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857250" y="4427577"/>
            <a:ext cx="6117788" cy="27782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b="1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Problem:</a:t>
            </a:r>
            <a:r>
              <a:rPr lang="en-US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Identify the specific pain point being addressed.</a:t>
            </a:r>
            <a:endParaRPr lang="en-US" dirty="0"/>
          </a:p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b="1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Owner:</a:t>
            </a:r>
            <a:r>
              <a:rPr lang="en-US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Designate clear leadership for the pilot.</a:t>
            </a:r>
            <a:endParaRPr lang="en-US" dirty="0"/>
          </a:p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b="1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Success Metrics:</a:t>
            </a:r>
            <a:r>
              <a:rPr lang="en-US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Establish measurable outcomes for evaluation.</a:t>
            </a:r>
            <a:endParaRPr lang="en-US" dirty="0"/>
          </a:p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b="1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Risks &amp; Mitigation:</a:t>
            </a:r>
            <a:r>
              <a:rPr lang="en-US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Anticipate potential challenges and plan responses.</a:t>
            </a:r>
            <a:endParaRPr lang="en-US" dirty="0"/>
          </a:p>
        </p:txBody>
      </p:sp>
      <p:sp>
        <p:nvSpPr>
          <p:cNvPr id="7" name="Text 5"/>
          <p:cNvSpPr/>
          <p:nvPr/>
        </p:nvSpPr>
        <p:spPr>
          <a:xfrm>
            <a:off x="7599521" y="384643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Pilot Roadmap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7599521" y="4427577"/>
            <a:ext cx="6244709" cy="233600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b="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30-day actions:</a:t>
            </a:r>
            <a:r>
              <a:rPr lang="en-US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Focus on setup, initial training, and small-scale implementation.</a:t>
            </a:r>
            <a:endParaRPr lang="en-US" dirty="0"/>
          </a:p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b="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60-day actions:</a:t>
            </a:r>
            <a:r>
              <a:rPr lang="en-US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Gather preliminary data and refine the approach.</a:t>
            </a:r>
            <a:endParaRPr lang="en-US" dirty="0"/>
          </a:p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b="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90-day evaluation:</a:t>
            </a:r>
            <a:r>
              <a:rPr lang="en-US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Review evidence, assess impact, and decide next steps.</a:t>
            </a:r>
            <a:endParaRPr lang="en-US" dirty="0"/>
          </a:p>
        </p:txBody>
      </p:sp>
      <p:sp>
        <p:nvSpPr>
          <p:cNvPr id="9" name="Text 7"/>
          <p:cNvSpPr/>
          <p:nvPr/>
        </p:nvSpPr>
        <p:spPr>
          <a:xfrm>
            <a:off x="7599521" y="6967657"/>
            <a:ext cx="6244709" cy="290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Every pilot should be time-bound with a clear exit route.</a:t>
            </a:r>
            <a:endParaRPr lang="en-US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987670"/>
            <a:ext cx="7124938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The AI Traffic Light Model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2150077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0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 clear, consistent framework for appropriate AI use, ensuring human judgment always holds final authority.</a:t>
            </a:r>
            <a:endParaRPr lang="en-US" sz="2000" dirty="0"/>
          </a:p>
        </p:txBody>
      </p:sp>
      <p:sp>
        <p:nvSpPr>
          <p:cNvPr id="4" name="Shape 2"/>
          <p:cNvSpPr/>
          <p:nvPr/>
        </p:nvSpPr>
        <p:spPr>
          <a:xfrm>
            <a:off x="793790" y="2768130"/>
            <a:ext cx="4196358" cy="3128129"/>
          </a:xfrm>
          <a:prstGeom prst="roundRect">
            <a:avLst>
              <a:gd name="adj" fmla="val 3046"/>
            </a:avLst>
          </a:prstGeom>
          <a:solidFill>
            <a:srgbClr val="C0392B"/>
          </a:solidFill>
          <a:ln w="7620">
            <a:solidFill>
              <a:srgbClr val="D95244"/>
            </a:solidFill>
            <a:prstDash val="solid"/>
          </a:ln>
        </p:spPr>
        <p:txBody>
          <a:bodyPr/>
          <a:lstStyle/>
          <a:p>
            <a:endParaRPr lang="en-GB"/>
          </a:p>
        </p:txBody>
      </p:sp>
      <p:sp>
        <p:nvSpPr>
          <p:cNvPr id="5" name="Text 3"/>
          <p:cNvSpPr/>
          <p:nvPr/>
        </p:nvSpPr>
        <p:spPr>
          <a:xfrm>
            <a:off x="1028224" y="300256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🔴</a:t>
            </a:r>
            <a:r>
              <a:rPr lang="en-US" sz="2200" b="1" dirty="0">
                <a:solidFill>
                  <a:srgbClr val="FFFFF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 RED - No AI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1028224" y="3492983"/>
            <a:ext cx="3727490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Prohibit AI in summative examinations, coursework, and formal assessments to uphold academic integrity and protect student authenticity.</a:t>
            </a:r>
            <a:endParaRPr lang="en-US" dirty="0"/>
          </a:p>
        </p:txBody>
      </p:sp>
      <p:sp>
        <p:nvSpPr>
          <p:cNvPr id="7" name="Shape 5"/>
          <p:cNvSpPr/>
          <p:nvPr/>
        </p:nvSpPr>
        <p:spPr>
          <a:xfrm>
            <a:off x="5216962" y="2768130"/>
            <a:ext cx="4196358" cy="3128129"/>
          </a:xfrm>
          <a:prstGeom prst="roundRect">
            <a:avLst>
              <a:gd name="adj" fmla="val 3046"/>
            </a:avLst>
          </a:prstGeom>
          <a:solidFill>
            <a:srgbClr val="D4A017"/>
          </a:solidFill>
          <a:ln w="7620">
            <a:solidFill>
              <a:srgbClr val="BA8600"/>
            </a:solidFill>
            <a:prstDash val="solid"/>
          </a:ln>
        </p:spPr>
        <p:txBody>
          <a:bodyPr/>
          <a:lstStyle/>
          <a:p>
            <a:endParaRPr lang="en-GB"/>
          </a:p>
        </p:txBody>
      </p:sp>
      <p:sp>
        <p:nvSpPr>
          <p:cNvPr id="8" name="Text 6"/>
          <p:cNvSpPr/>
          <p:nvPr/>
        </p:nvSpPr>
        <p:spPr>
          <a:xfrm>
            <a:off x="5451396" y="3002564"/>
            <a:ext cx="3209092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🟡 </a:t>
            </a:r>
            <a:r>
              <a:rPr lang="en-US" sz="2200" b="1" dirty="0">
                <a:solidFill>
                  <a:srgbClr val="FFFFF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AMBER - Guided AI</a:t>
            </a:r>
            <a:endParaRPr lang="en-US" sz="2200" dirty="0"/>
          </a:p>
        </p:txBody>
      </p:sp>
      <p:sp>
        <p:nvSpPr>
          <p:cNvPr id="9" name="Text 7"/>
          <p:cNvSpPr/>
          <p:nvPr/>
        </p:nvSpPr>
        <p:spPr>
          <a:xfrm>
            <a:off x="5451396" y="3492983"/>
            <a:ext cx="3727490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Use AI for drafting, scaffolding, and structured support, with clear disclosure, modelling of responsible use, and teacher oversight throughout.</a:t>
            </a:r>
            <a:endParaRPr lang="en-US" dirty="0"/>
          </a:p>
        </p:txBody>
      </p:sp>
      <p:sp>
        <p:nvSpPr>
          <p:cNvPr id="10" name="Shape 8"/>
          <p:cNvSpPr/>
          <p:nvPr/>
        </p:nvSpPr>
        <p:spPr>
          <a:xfrm>
            <a:off x="9640133" y="2768130"/>
            <a:ext cx="4196358" cy="3128129"/>
          </a:xfrm>
          <a:prstGeom prst="roundRect">
            <a:avLst>
              <a:gd name="adj" fmla="val 3046"/>
            </a:avLst>
          </a:prstGeom>
          <a:solidFill>
            <a:srgbClr val="27AE60"/>
          </a:solidFill>
          <a:ln w="7620">
            <a:solidFill>
              <a:srgbClr val="40C779"/>
            </a:solidFill>
            <a:prstDash val="solid"/>
          </a:ln>
        </p:spPr>
        <p:txBody>
          <a:bodyPr/>
          <a:lstStyle/>
          <a:p>
            <a:endParaRPr lang="en-GB"/>
          </a:p>
        </p:txBody>
      </p:sp>
      <p:sp>
        <p:nvSpPr>
          <p:cNvPr id="11" name="Text 9"/>
          <p:cNvSpPr/>
          <p:nvPr/>
        </p:nvSpPr>
        <p:spPr>
          <a:xfrm>
            <a:off x="9874567" y="3002564"/>
            <a:ext cx="3961924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🟢</a:t>
            </a:r>
            <a:r>
              <a:rPr lang="en-US" sz="2200" b="1" dirty="0">
                <a:solidFill>
                  <a:srgbClr val="FFFFF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 GREEN - Collaborative AI</a:t>
            </a:r>
            <a:endParaRPr lang="en-US" sz="2200" dirty="0"/>
          </a:p>
        </p:txBody>
      </p:sp>
      <p:sp>
        <p:nvSpPr>
          <p:cNvPr id="12" name="Text 10"/>
          <p:cNvSpPr/>
          <p:nvPr/>
        </p:nvSpPr>
        <p:spPr>
          <a:xfrm>
            <a:off x="9874686" y="3535665"/>
            <a:ext cx="3727490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Editing, refining, and administrative tasks where AI acts as a thinking partner, not a replacement for human judgement.</a:t>
            </a:r>
            <a:endParaRPr lang="en-US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014055"/>
            <a:ext cx="6365558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Governance Guardrails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2176463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0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Trust is built before you scale — not after. Confirm each of these is in place.</a:t>
            </a:r>
            <a:endParaRPr lang="en-US" sz="2000" dirty="0"/>
          </a:p>
        </p:txBody>
      </p:sp>
      <p:sp>
        <p:nvSpPr>
          <p:cNvPr id="4" name="Text 2"/>
          <p:cNvSpPr/>
          <p:nvPr/>
        </p:nvSpPr>
        <p:spPr>
          <a:xfrm>
            <a:off x="793790" y="2794516"/>
            <a:ext cx="226814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01</a:t>
            </a:r>
            <a:endParaRPr lang="en-US" sz="1750" dirty="0"/>
          </a:p>
        </p:txBody>
      </p:sp>
      <p:sp>
        <p:nvSpPr>
          <p:cNvPr id="5" name="Shape 3"/>
          <p:cNvSpPr/>
          <p:nvPr/>
        </p:nvSpPr>
        <p:spPr>
          <a:xfrm>
            <a:off x="793790" y="3149560"/>
            <a:ext cx="4196358" cy="30480"/>
          </a:xfrm>
          <a:prstGeom prst="rect">
            <a:avLst/>
          </a:prstGeom>
          <a:solidFill>
            <a:srgbClr val="4982BC"/>
          </a:solidFill>
          <a:ln/>
        </p:spPr>
        <p:txBody>
          <a:bodyPr/>
          <a:lstStyle/>
          <a:p>
            <a:endParaRPr lang="en-GB"/>
          </a:p>
        </p:txBody>
      </p:sp>
      <p:sp>
        <p:nvSpPr>
          <p:cNvPr id="6" name="Text 4"/>
          <p:cNvSpPr/>
          <p:nvPr/>
        </p:nvSpPr>
        <p:spPr>
          <a:xfrm>
            <a:off x="793790" y="3323868"/>
            <a:ext cx="3654147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Secure Vendor Agreement</a:t>
            </a:r>
            <a:endParaRPr lang="en-US" sz="2200" dirty="0"/>
          </a:p>
        </p:txBody>
      </p:sp>
      <p:sp>
        <p:nvSpPr>
          <p:cNvPr id="7" name="Text 5"/>
          <p:cNvSpPr/>
          <p:nvPr/>
        </p:nvSpPr>
        <p:spPr>
          <a:xfrm>
            <a:off x="793790" y="3814286"/>
            <a:ext cx="4196358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Understand what data is stored, processed, and retained by any tool you use.</a:t>
            </a:r>
            <a:endParaRPr lang="en-US" dirty="0"/>
          </a:p>
        </p:txBody>
      </p:sp>
      <p:sp>
        <p:nvSpPr>
          <p:cNvPr id="8" name="Text 6"/>
          <p:cNvSpPr/>
          <p:nvPr/>
        </p:nvSpPr>
        <p:spPr>
          <a:xfrm>
            <a:off x="5216962" y="2794516"/>
            <a:ext cx="226814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02</a:t>
            </a:r>
            <a:endParaRPr lang="en-US" sz="1750" dirty="0"/>
          </a:p>
        </p:txBody>
      </p:sp>
      <p:sp>
        <p:nvSpPr>
          <p:cNvPr id="9" name="Shape 7"/>
          <p:cNvSpPr/>
          <p:nvPr/>
        </p:nvSpPr>
        <p:spPr>
          <a:xfrm>
            <a:off x="5216962" y="3149560"/>
            <a:ext cx="4196358" cy="30480"/>
          </a:xfrm>
          <a:prstGeom prst="rect">
            <a:avLst/>
          </a:prstGeom>
          <a:solidFill>
            <a:srgbClr val="4982BC"/>
          </a:solidFill>
          <a:ln/>
        </p:spPr>
        <p:txBody>
          <a:bodyPr/>
          <a:lstStyle/>
          <a:p>
            <a:endParaRPr lang="en-GB"/>
          </a:p>
        </p:txBody>
      </p:sp>
      <p:sp>
        <p:nvSpPr>
          <p:cNvPr id="10" name="Text 8"/>
          <p:cNvSpPr/>
          <p:nvPr/>
        </p:nvSpPr>
        <p:spPr>
          <a:xfrm>
            <a:off x="5216962" y="3323868"/>
            <a:ext cx="2872621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Protect Student Data</a:t>
            </a:r>
            <a:endParaRPr lang="en-US" sz="2200" dirty="0"/>
          </a:p>
        </p:txBody>
      </p:sp>
      <p:sp>
        <p:nvSpPr>
          <p:cNvPr id="11" name="Text 9"/>
          <p:cNvSpPr/>
          <p:nvPr/>
        </p:nvSpPr>
        <p:spPr>
          <a:xfrm>
            <a:off x="5216962" y="3814286"/>
            <a:ext cx="4196358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Staff and students must not enter personally identifiable information into open AI platforms.</a:t>
            </a:r>
            <a:endParaRPr lang="en-US" dirty="0"/>
          </a:p>
        </p:txBody>
      </p:sp>
      <p:sp>
        <p:nvSpPr>
          <p:cNvPr id="12" name="Text 10"/>
          <p:cNvSpPr/>
          <p:nvPr/>
        </p:nvSpPr>
        <p:spPr>
          <a:xfrm>
            <a:off x="9640133" y="2794516"/>
            <a:ext cx="226814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03</a:t>
            </a:r>
            <a:endParaRPr lang="en-US" sz="1750" dirty="0"/>
          </a:p>
        </p:txBody>
      </p:sp>
      <p:sp>
        <p:nvSpPr>
          <p:cNvPr id="13" name="Shape 11"/>
          <p:cNvSpPr/>
          <p:nvPr/>
        </p:nvSpPr>
        <p:spPr>
          <a:xfrm>
            <a:off x="9640133" y="3149560"/>
            <a:ext cx="4196358" cy="30480"/>
          </a:xfrm>
          <a:prstGeom prst="rect">
            <a:avLst/>
          </a:prstGeom>
          <a:solidFill>
            <a:srgbClr val="4982BC"/>
          </a:solidFill>
          <a:ln/>
        </p:spPr>
        <p:txBody>
          <a:bodyPr/>
          <a:lstStyle/>
          <a:p>
            <a:endParaRPr lang="en-GB"/>
          </a:p>
        </p:txBody>
      </p:sp>
      <p:sp>
        <p:nvSpPr>
          <p:cNvPr id="14" name="Text 12"/>
          <p:cNvSpPr/>
          <p:nvPr/>
        </p:nvSpPr>
        <p:spPr>
          <a:xfrm>
            <a:off x="9640133" y="3323868"/>
            <a:ext cx="3775829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Complete Risk Assessment</a:t>
            </a:r>
            <a:endParaRPr lang="en-US" sz="2200" dirty="0"/>
          </a:p>
        </p:txBody>
      </p:sp>
      <p:sp>
        <p:nvSpPr>
          <p:cNvPr id="15" name="Text 13"/>
          <p:cNvSpPr/>
          <p:nvPr/>
        </p:nvSpPr>
        <p:spPr>
          <a:xfrm>
            <a:off x="9640133" y="3814286"/>
            <a:ext cx="4196358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Document known risks and mitigations before any tool is used with students or sensitive data.</a:t>
            </a:r>
            <a:endParaRPr lang="en-US" dirty="0"/>
          </a:p>
        </p:txBody>
      </p:sp>
      <p:sp>
        <p:nvSpPr>
          <p:cNvPr id="16" name="Text 14"/>
          <p:cNvSpPr/>
          <p:nvPr/>
        </p:nvSpPr>
        <p:spPr>
          <a:xfrm>
            <a:off x="793790" y="5299829"/>
            <a:ext cx="226814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04</a:t>
            </a:r>
            <a:endParaRPr lang="en-US" sz="1750" dirty="0"/>
          </a:p>
        </p:txBody>
      </p:sp>
      <p:sp>
        <p:nvSpPr>
          <p:cNvPr id="17" name="Shape 15"/>
          <p:cNvSpPr/>
          <p:nvPr/>
        </p:nvSpPr>
        <p:spPr>
          <a:xfrm>
            <a:off x="793790" y="5654873"/>
            <a:ext cx="6407944" cy="30480"/>
          </a:xfrm>
          <a:prstGeom prst="rect">
            <a:avLst/>
          </a:prstGeom>
          <a:solidFill>
            <a:srgbClr val="4982BC"/>
          </a:solidFill>
          <a:ln/>
        </p:spPr>
        <p:txBody>
          <a:bodyPr/>
          <a:lstStyle/>
          <a:p>
            <a:endParaRPr lang="en-GB"/>
          </a:p>
        </p:txBody>
      </p:sp>
      <p:sp>
        <p:nvSpPr>
          <p:cNvPr id="18" name="Text 16"/>
          <p:cNvSpPr/>
          <p:nvPr/>
        </p:nvSpPr>
        <p:spPr>
          <a:xfrm>
            <a:off x="793790" y="5829181"/>
            <a:ext cx="3886438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Publish Accessible AI Policy</a:t>
            </a:r>
            <a:endParaRPr lang="en-US" sz="2200" dirty="0"/>
          </a:p>
        </p:txBody>
      </p:sp>
      <p:sp>
        <p:nvSpPr>
          <p:cNvPr id="19" name="Text 17"/>
          <p:cNvSpPr/>
          <p:nvPr/>
        </p:nvSpPr>
        <p:spPr>
          <a:xfrm>
            <a:off x="793790" y="6319599"/>
            <a:ext cx="6407944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Your AI policy should be easy to find — for parents, governors, and inspection teams alike.</a:t>
            </a:r>
            <a:endParaRPr lang="en-US" dirty="0"/>
          </a:p>
        </p:txBody>
      </p:sp>
      <p:sp>
        <p:nvSpPr>
          <p:cNvPr id="20" name="Text 18"/>
          <p:cNvSpPr/>
          <p:nvPr/>
        </p:nvSpPr>
        <p:spPr>
          <a:xfrm>
            <a:off x="7428548" y="5299829"/>
            <a:ext cx="226814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05</a:t>
            </a:r>
            <a:endParaRPr lang="en-US" sz="1750" dirty="0"/>
          </a:p>
        </p:txBody>
      </p:sp>
      <p:sp>
        <p:nvSpPr>
          <p:cNvPr id="21" name="Shape 19"/>
          <p:cNvSpPr/>
          <p:nvPr/>
        </p:nvSpPr>
        <p:spPr>
          <a:xfrm>
            <a:off x="7428548" y="5654873"/>
            <a:ext cx="6407944" cy="30480"/>
          </a:xfrm>
          <a:prstGeom prst="rect">
            <a:avLst/>
          </a:prstGeom>
          <a:solidFill>
            <a:srgbClr val="4982BC"/>
          </a:solidFill>
          <a:ln/>
        </p:spPr>
        <p:txBody>
          <a:bodyPr/>
          <a:lstStyle/>
          <a:p>
            <a:endParaRPr lang="en-GB"/>
          </a:p>
        </p:txBody>
      </p:sp>
      <p:sp>
        <p:nvSpPr>
          <p:cNvPr id="22" name="Text 20"/>
          <p:cNvSpPr/>
          <p:nvPr/>
        </p:nvSpPr>
        <p:spPr>
          <a:xfrm>
            <a:off x="7428548" y="5829181"/>
            <a:ext cx="5357574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Define and Test Safeguarding Pathway</a:t>
            </a:r>
            <a:endParaRPr lang="en-US" sz="2200" dirty="0"/>
          </a:p>
        </p:txBody>
      </p:sp>
      <p:sp>
        <p:nvSpPr>
          <p:cNvPr id="23" name="Text 21"/>
          <p:cNvSpPr/>
          <p:nvPr/>
        </p:nvSpPr>
        <p:spPr>
          <a:xfrm>
            <a:off x="7428548" y="6319599"/>
            <a:ext cx="6407944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Every member of staff should know what to do if an AI interaction raises a welfare concern.</a:t>
            </a:r>
            <a:endParaRPr lang="en-US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13303" y="674132"/>
            <a:ext cx="6107430" cy="6367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000"/>
              </a:lnSpc>
              <a:buNone/>
            </a:pPr>
            <a:r>
              <a:rPr lang="en-US" sz="400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Your 7-Day Commitment</a:t>
            </a:r>
            <a:endParaRPr lang="en-US" sz="4000" dirty="0"/>
          </a:p>
        </p:txBody>
      </p:sp>
      <p:sp>
        <p:nvSpPr>
          <p:cNvPr id="4" name="Text 1"/>
          <p:cNvSpPr/>
          <p:nvPr/>
        </p:nvSpPr>
        <p:spPr>
          <a:xfrm>
            <a:off x="713303" y="1585555"/>
            <a:ext cx="7717393" cy="3095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Choose </a:t>
            </a:r>
            <a:r>
              <a:rPr lang="en-US" b="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one action</a:t>
            </a:r>
            <a:r>
              <a:rPr lang="en-US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to take next week. Start small. Scale what works. </a:t>
            </a:r>
            <a:endParaRPr lang="en-US" dirty="0"/>
          </a:p>
        </p:txBody>
      </p:sp>
      <p:sp>
        <p:nvSpPr>
          <p:cNvPr id="5" name="Shape 2"/>
          <p:cNvSpPr/>
          <p:nvPr/>
        </p:nvSpPr>
        <p:spPr>
          <a:xfrm>
            <a:off x="713303" y="2101096"/>
            <a:ext cx="7717393" cy="741164"/>
          </a:xfrm>
          <a:prstGeom prst="roundRect">
            <a:avLst>
              <a:gd name="adj" fmla="val 11549"/>
            </a:avLst>
          </a:prstGeom>
          <a:solidFill>
            <a:srgbClr val="DAE5F1"/>
          </a:solidFill>
          <a:ln w="7620">
            <a:solidFill>
              <a:srgbClr val="C0CBD7"/>
            </a:solidFill>
            <a:prstDash val="solid"/>
          </a:ln>
        </p:spPr>
        <p:txBody>
          <a:bodyPr/>
          <a:lstStyle/>
          <a:p>
            <a:endParaRPr lang="en-GB"/>
          </a:p>
        </p:txBody>
      </p:sp>
      <p:sp>
        <p:nvSpPr>
          <p:cNvPr id="6" name="Text 3"/>
          <p:cNvSpPr/>
          <p:nvPr/>
        </p:nvSpPr>
        <p:spPr>
          <a:xfrm>
            <a:off x="924639" y="2312432"/>
            <a:ext cx="3694748" cy="3184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Draft an AI position statement</a:t>
            </a:r>
            <a:endParaRPr lang="en-US" sz="2000" dirty="0"/>
          </a:p>
        </p:txBody>
      </p:sp>
      <p:sp>
        <p:nvSpPr>
          <p:cNvPr id="7" name="Shape 4"/>
          <p:cNvSpPr/>
          <p:nvPr/>
        </p:nvSpPr>
        <p:spPr>
          <a:xfrm>
            <a:off x="713303" y="3025378"/>
            <a:ext cx="7717393" cy="741164"/>
          </a:xfrm>
          <a:prstGeom prst="roundRect">
            <a:avLst>
              <a:gd name="adj" fmla="val 11549"/>
            </a:avLst>
          </a:prstGeom>
          <a:solidFill>
            <a:srgbClr val="DAE5F1"/>
          </a:solidFill>
          <a:ln w="7620">
            <a:solidFill>
              <a:srgbClr val="C0CBD7"/>
            </a:solidFill>
            <a:prstDash val="solid"/>
          </a:ln>
        </p:spPr>
        <p:txBody>
          <a:bodyPr/>
          <a:lstStyle/>
          <a:p>
            <a:endParaRPr lang="en-GB"/>
          </a:p>
        </p:txBody>
      </p:sp>
      <p:sp>
        <p:nvSpPr>
          <p:cNvPr id="8" name="Text 5"/>
          <p:cNvSpPr/>
          <p:nvPr/>
        </p:nvSpPr>
        <p:spPr>
          <a:xfrm>
            <a:off x="924639" y="3236714"/>
            <a:ext cx="3804285" cy="3184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Run a Staff Confidence Survey</a:t>
            </a:r>
            <a:endParaRPr lang="en-US" sz="2000" dirty="0"/>
          </a:p>
        </p:txBody>
      </p:sp>
      <p:sp>
        <p:nvSpPr>
          <p:cNvPr id="9" name="Shape 6"/>
          <p:cNvSpPr/>
          <p:nvPr/>
        </p:nvSpPr>
        <p:spPr>
          <a:xfrm>
            <a:off x="713303" y="3949660"/>
            <a:ext cx="7717393" cy="741164"/>
          </a:xfrm>
          <a:prstGeom prst="roundRect">
            <a:avLst>
              <a:gd name="adj" fmla="val 11549"/>
            </a:avLst>
          </a:prstGeom>
          <a:solidFill>
            <a:srgbClr val="DAE5F1"/>
          </a:solidFill>
          <a:ln w="7620">
            <a:solidFill>
              <a:srgbClr val="C0CBD7"/>
            </a:solidFill>
            <a:prstDash val="solid"/>
          </a:ln>
        </p:spPr>
        <p:txBody>
          <a:bodyPr/>
          <a:lstStyle/>
          <a:p>
            <a:endParaRPr lang="en-GB"/>
          </a:p>
        </p:txBody>
      </p:sp>
      <p:sp>
        <p:nvSpPr>
          <p:cNvPr id="10" name="Text 7"/>
          <p:cNvSpPr/>
          <p:nvPr/>
        </p:nvSpPr>
        <p:spPr>
          <a:xfrm>
            <a:off x="924639" y="4160996"/>
            <a:ext cx="4469368" cy="3184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Identify a Pilot Group or Department</a:t>
            </a:r>
            <a:endParaRPr lang="en-US" sz="2000" dirty="0"/>
          </a:p>
        </p:txBody>
      </p:sp>
      <p:sp>
        <p:nvSpPr>
          <p:cNvPr id="11" name="Shape 8"/>
          <p:cNvSpPr/>
          <p:nvPr/>
        </p:nvSpPr>
        <p:spPr>
          <a:xfrm>
            <a:off x="713303" y="4873943"/>
            <a:ext cx="7717393" cy="741164"/>
          </a:xfrm>
          <a:prstGeom prst="roundRect">
            <a:avLst>
              <a:gd name="adj" fmla="val 11549"/>
            </a:avLst>
          </a:prstGeom>
          <a:solidFill>
            <a:srgbClr val="DAE5F1"/>
          </a:solidFill>
          <a:ln w="7620">
            <a:solidFill>
              <a:srgbClr val="C0CBD7"/>
            </a:solidFill>
            <a:prstDash val="solid"/>
          </a:ln>
        </p:spPr>
        <p:txBody>
          <a:bodyPr/>
          <a:lstStyle/>
          <a:p>
            <a:endParaRPr lang="en-GB"/>
          </a:p>
        </p:txBody>
      </p:sp>
      <p:sp>
        <p:nvSpPr>
          <p:cNvPr id="12" name="Text 9"/>
          <p:cNvSpPr/>
          <p:nvPr/>
        </p:nvSpPr>
        <p:spPr>
          <a:xfrm>
            <a:off x="924639" y="5085278"/>
            <a:ext cx="3594735" cy="3184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Draft Traffic Light framework</a:t>
            </a:r>
            <a:endParaRPr lang="en-US" sz="2000" dirty="0"/>
          </a:p>
        </p:txBody>
      </p:sp>
      <p:sp>
        <p:nvSpPr>
          <p:cNvPr id="13" name="Shape 10"/>
          <p:cNvSpPr/>
          <p:nvPr/>
        </p:nvSpPr>
        <p:spPr>
          <a:xfrm>
            <a:off x="713303" y="5798225"/>
            <a:ext cx="7717393" cy="741164"/>
          </a:xfrm>
          <a:prstGeom prst="roundRect">
            <a:avLst>
              <a:gd name="adj" fmla="val 11549"/>
            </a:avLst>
          </a:prstGeom>
          <a:solidFill>
            <a:srgbClr val="DAE5F1"/>
          </a:solidFill>
          <a:ln w="7620">
            <a:solidFill>
              <a:srgbClr val="C0CBD7"/>
            </a:solidFill>
            <a:prstDash val="solid"/>
          </a:ln>
        </p:spPr>
        <p:txBody>
          <a:bodyPr/>
          <a:lstStyle/>
          <a:p>
            <a:endParaRPr lang="en-GB"/>
          </a:p>
        </p:txBody>
      </p:sp>
      <p:sp>
        <p:nvSpPr>
          <p:cNvPr id="14" name="Text 11"/>
          <p:cNvSpPr/>
          <p:nvPr/>
        </p:nvSpPr>
        <p:spPr>
          <a:xfrm>
            <a:off x="924639" y="6009561"/>
            <a:ext cx="3786902" cy="3184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Add AI to the Next SLT Agenda</a:t>
            </a:r>
            <a:endParaRPr lang="en-US" sz="2000" dirty="0"/>
          </a:p>
        </p:txBody>
      </p:sp>
      <p:sp>
        <p:nvSpPr>
          <p:cNvPr id="15" name="Shape 12"/>
          <p:cNvSpPr/>
          <p:nvPr/>
        </p:nvSpPr>
        <p:spPr>
          <a:xfrm>
            <a:off x="713303" y="6745367"/>
            <a:ext cx="7717393" cy="810101"/>
          </a:xfrm>
          <a:prstGeom prst="roundRect">
            <a:avLst>
              <a:gd name="adj" fmla="val 10566"/>
            </a:avLst>
          </a:prstGeom>
          <a:solidFill>
            <a:srgbClr val="C7D9EA"/>
          </a:solidFill>
          <a:ln/>
        </p:spPr>
        <p:txBody>
          <a:bodyPr/>
          <a:lstStyle/>
          <a:p>
            <a:endParaRPr lang="en-GB"/>
          </a:p>
        </p:txBody>
      </p:sp>
      <p:pic>
        <p:nvPicPr>
          <p:cNvPr id="1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7019" y="7050167"/>
            <a:ext cx="254675" cy="203716"/>
          </a:xfrm>
          <a:prstGeom prst="rect">
            <a:avLst/>
          </a:prstGeom>
        </p:spPr>
      </p:pic>
      <p:sp>
        <p:nvSpPr>
          <p:cNvPr id="17" name="Text 13"/>
          <p:cNvSpPr/>
          <p:nvPr/>
        </p:nvSpPr>
        <p:spPr>
          <a:xfrm>
            <a:off x="1375410" y="6979325"/>
            <a:ext cx="6851571" cy="3095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Human first. Technology second. Always.</a:t>
            </a:r>
            <a:endParaRPr lang="en-US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15DBDC-F140-38AB-DFDD-4B510B7BA0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696B6D1F-A5AD-765F-7727-20BCF18C5C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3200" y="2082800"/>
            <a:ext cx="4064000" cy="4064000"/>
          </a:xfrm>
          <a:prstGeom prst="rect">
            <a:avLst/>
          </a:prstGeom>
        </p:spPr>
      </p:pic>
      <p:sp>
        <p:nvSpPr>
          <p:cNvPr id="20" name="Text 0">
            <a:extLst>
              <a:ext uri="{FF2B5EF4-FFF2-40B4-BE49-F238E27FC236}">
                <a16:creationId xmlns:a16="http://schemas.microsoft.com/office/drawing/2014/main" id="{C956C78C-BBC3-8AEB-60B5-4449AC2A63DC}"/>
              </a:ext>
            </a:extLst>
          </p:cNvPr>
          <p:cNvSpPr/>
          <p:nvPr/>
        </p:nvSpPr>
        <p:spPr>
          <a:xfrm>
            <a:off x="713303" y="674132"/>
            <a:ext cx="6107430" cy="6367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000"/>
              </a:lnSpc>
              <a:buNone/>
            </a:pPr>
            <a:r>
              <a:rPr lang="en-US" sz="400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</a:rPr>
              <a:t>Connect with me on LinkedIn: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1942305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">
            <a:extLst>
              <a:ext uri="{FF2B5EF4-FFF2-40B4-BE49-F238E27FC236}">
                <a16:creationId xmlns:a16="http://schemas.microsoft.com/office/drawing/2014/main" id="{C99EB700-7977-E223-53D7-518F6D9C164E}"/>
              </a:ext>
            </a:extLst>
          </p:cNvPr>
          <p:cNvSpPr/>
          <p:nvPr/>
        </p:nvSpPr>
        <p:spPr>
          <a:xfrm>
            <a:off x="7265194" y="2174438"/>
            <a:ext cx="6571417" cy="3710702"/>
          </a:xfrm>
          <a:prstGeom prst="roundRect">
            <a:avLst>
              <a:gd name="adj" fmla="val 4401"/>
            </a:avLst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/>
          <a:lstStyle/>
          <a:p>
            <a:endParaRPr lang="en-GB"/>
          </a:p>
        </p:txBody>
      </p:sp>
      <p:sp>
        <p:nvSpPr>
          <p:cNvPr id="2" name="Text 0"/>
          <p:cNvSpPr/>
          <p:nvPr/>
        </p:nvSpPr>
        <p:spPr>
          <a:xfrm>
            <a:off x="793790" y="1125498"/>
            <a:ext cx="10816114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Two Schools. Two Leadership Choices.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630436" y="2174438"/>
            <a:ext cx="6571417" cy="3710702"/>
          </a:xfrm>
          <a:prstGeom prst="roundRect">
            <a:avLst>
              <a:gd name="adj" fmla="val 4401"/>
            </a:avLst>
          </a:prstGeom>
          <a:solidFill>
            <a:srgbClr val="396999"/>
          </a:solidFill>
          <a:ln/>
        </p:spPr>
        <p:txBody>
          <a:bodyPr/>
          <a:lstStyle/>
          <a:p>
            <a:endParaRPr lang="en-GB"/>
          </a:p>
        </p:txBody>
      </p:sp>
      <p:sp>
        <p:nvSpPr>
          <p:cNvPr id="4" name="Text 2"/>
          <p:cNvSpPr/>
          <p:nvPr/>
        </p:nvSpPr>
        <p:spPr>
          <a:xfrm>
            <a:off x="857250" y="240125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FFFFF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School A</a:t>
            </a:r>
            <a:endParaRPr lang="en-US" sz="2200" dirty="0"/>
          </a:p>
        </p:txBody>
      </p:sp>
      <p:sp>
        <p:nvSpPr>
          <p:cNvPr id="5" name="Text 3"/>
          <p:cNvSpPr/>
          <p:nvPr/>
        </p:nvSpPr>
        <p:spPr>
          <a:xfrm>
            <a:off x="793790" y="2982397"/>
            <a:ext cx="6117788" cy="21316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2000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Informal, unregulated AI usage.</a:t>
            </a:r>
            <a:endParaRPr lang="en-US" sz="2000" dirty="0"/>
          </a:p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2000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No shared guidance or policy.</a:t>
            </a:r>
            <a:endParaRPr lang="en-US" sz="2000" dirty="0"/>
          </a:p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2000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Parent uncertainty around safety and ethics.</a:t>
            </a:r>
            <a:endParaRPr lang="en-US" sz="2000" dirty="0"/>
          </a:p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2000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Leadership reacting to incidents.</a:t>
            </a:r>
            <a:endParaRPr lang="en-US" sz="2000" dirty="0"/>
          </a:p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2000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Anxiety about plagiarism and misuse</a:t>
            </a:r>
            <a:r>
              <a:rPr lang="en-US" sz="1750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</a:t>
            </a:r>
            <a:endParaRPr lang="en-US" sz="1750" dirty="0"/>
          </a:p>
        </p:txBody>
      </p:sp>
      <p:sp>
        <p:nvSpPr>
          <p:cNvPr id="6" name="Text 4"/>
          <p:cNvSpPr/>
          <p:nvPr/>
        </p:nvSpPr>
        <p:spPr>
          <a:xfrm>
            <a:off x="7599521" y="240125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School B</a:t>
            </a:r>
            <a:endParaRPr lang="en-US" sz="2200" dirty="0"/>
          </a:p>
        </p:txBody>
      </p:sp>
      <p:sp>
        <p:nvSpPr>
          <p:cNvPr id="7" name="Text 5"/>
          <p:cNvSpPr/>
          <p:nvPr/>
        </p:nvSpPr>
        <p:spPr>
          <a:xfrm>
            <a:off x="7428667" y="2982397"/>
            <a:ext cx="6244709" cy="21316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20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One clearly defined pilot project.</a:t>
            </a:r>
            <a:endParaRPr lang="en-US" sz="2000" dirty="0"/>
          </a:p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20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Clear guidance for responsible AI use.</a:t>
            </a:r>
            <a:endParaRPr lang="en-US" sz="2000" dirty="0"/>
          </a:p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20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Staff receive support and training before rollout.</a:t>
            </a:r>
            <a:endParaRPr lang="en-US" sz="2000" dirty="0"/>
          </a:p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20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Parents are aware of purpose and limitations.</a:t>
            </a:r>
            <a:endParaRPr lang="en-US" sz="2000" dirty="0"/>
          </a:p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20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Safeguards for data, privacy, and assessment.</a:t>
            </a:r>
            <a:endParaRPr lang="en-US" sz="2000" dirty="0"/>
          </a:p>
        </p:txBody>
      </p:sp>
      <p:sp>
        <p:nvSpPr>
          <p:cNvPr id="8" name="Text 6"/>
          <p:cNvSpPr/>
          <p:nvPr/>
        </p:nvSpPr>
        <p:spPr>
          <a:xfrm>
            <a:off x="7599521" y="5318165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  <p:sp>
        <p:nvSpPr>
          <p:cNvPr id="9" name="Shape 7"/>
          <p:cNvSpPr/>
          <p:nvPr/>
        </p:nvSpPr>
        <p:spPr>
          <a:xfrm>
            <a:off x="793790" y="6140291"/>
            <a:ext cx="13042821" cy="963811"/>
          </a:xfrm>
          <a:prstGeom prst="roundRect">
            <a:avLst>
              <a:gd name="adj" fmla="val 9884"/>
            </a:avLst>
          </a:prstGeom>
          <a:solidFill>
            <a:srgbClr val="C7D9EA"/>
          </a:solidFill>
          <a:ln/>
        </p:spPr>
        <p:txBody>
          <a:bodyPr/>
          <a:lstStyle/>
          <a:p>
            <a:endParaRPr lang="en-GB"/>
          </a:p>
        </p:txBody>
      </p:sp>
      <p:pic>
        <p:nvPicPr>
          <p:cNvPr id="10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0604" y="6484382"/>
            <a:ext cx="283488" cy="226814"/>
          </a:xfrm>
          <a:prstGeom prst="rect">
            <a:avLst/>
          </a:prstGeom>
        </p:spPr>
      </p:pic>
      <p:sp>
        <p:nvSpPr>
          <p:cNvPr id="11" name="Text 8"/>
          <p:cNvSpPr/>
          <p:nvPr/>
        </p:nvSpPr>
        <p:spPr>
          <a:xfrm>
            <a:off x="1530906" y="6423779"/>
            <a:ext cx="1207889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000" b="1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Which school feels safer to lead? In which school does leadership still have control?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730448"/>
            <a:ext cx="6287691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Actionable Outcomes: 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1892856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0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Moving beyond inspiration, this session delivers tangible tools and strategies to ensure you leave with:</a:t>
            </a:r>
            <a:endParaRPr lang="en-US" sz="2000" dirty="0"/>
          </a:p>
        </p:txBody>
      </p:sp>
      <p:sp>
        <p:nvSpPr>
          <p:cNvPr id="4" name="Shape 2"/>
          <p:cNvSpPr/>
          <p:nvPr/>
        </p:nvSpPr>
        <p:spPr>
          <a:xfrm>
            <a:off x="793790" y="2851071"/>
            <a:ext cx="6407944" cy="2040493"/>
          </a:xfrm>
          <a:prstGeom prst="roundRect">
            <a:avLst>
              <a:gd name="adj" fmla="val 7170"/>
            </a:avLst>
          </a:prstGeom>
          <a:solidFill>
            <a:srgbClr val="FFFFFF"/>
          </a:solidFill>
          <a:ln/>
        </p:spPr>
        <p:txBody>
          <a:bodyPr/>
          <a:lstStyle/>
          <a:p>
            <a:endParaRPr lang="en-GB"/>
          </a:p>
        </p:txBody>
      </p:sp>
      <p:sp>
        <p:nvSpPr>
          <p:cNvPr id="5" name="Shape 3"/>
          <p:cNvSpPr/>
          <p:nvPr/>
        </p:nvSpPr>
        <p:spPr>
          <a:xfrm>
            <a:off x="793790" y="2820591"/>
            <a:ext cx="6407944" cy="121920"/>
          </a:xfrm>
          <a:prstGeom prst="roundRect">
            <a:avLst>
              <a:gd name="adj" fmla="val 78139"/>
            </a:avLst>
          </a:prstGeom>
          <a:solidFill>
            <a:srgbClr val="4982BC"/>
          </a:solidFill>
          <a:ln/>
        </p:spPr>
        <p:txBody>
          <a:bodyPr/>
          <a:lstStyle/>
          <a:p>
            <a:endParaRPr lang="en-GB"/>
          </a:p>
        </p:txBody>
      </p:sp>
      <p:sp>
        <p:nvSpPr>
          <p:cNvPr id="6" name="Shape 4"/>
          <p:cNvSpPr/>
          <p:nvPr/>
        </p:nvSpPr>
        <p:spPr>
          <a:xfrm>
            <a:off x="3657540" y="2510909"/>
            <a:ext cx="680442" cy="680442"/>
          </a:xfrm>
          <a:prstGeom prst="roundRect">
            <a:avLst>
              <a:gd name="adj" fmla="val 134383"/>
            </a:avLst>
          </a:prstGeom>
          <a:solidFill>
            <a:srgbClr val="4982BC"/>
          </a:solidFill>
          <a:ln/>
        </p:spPr>
        <p:txBody>
          <a:bodyPr/>
          <a:lstStyle/>
          <a:p>
            <a:pPr algn="ctr"/>
            <a:endParaRPr lang="en-GB" dirty="0"/>
          </a:p>
        </p:txBody>
      </p:sp>
      <p:sp>
        <p:nvSpPr>
          <p:cNvPr id="7" name="Text 5"/>
          <p:cNvSpPr/>
          <p:nvPr/>
        </p:nvSpPr>
        <p:spPr>
          <a:xfrm>
            <a:off x="3857259" y="2632710"/>
            <a:ext cx="272177" cy="3401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400"/>
              </a:lnSpc>
              <a:buNone/>
            </a:pPr>
            <a:r>
              <a:rPr lang="en-US" sz="2100" b="1" dirty="0">
                <a:solidFill>
                  <a:srgbClr val="FFFFF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1</a:t>
            </a:r>
            <a:endParaRPr lang="en-US" sz="2100" dirty="0"/>
          </a:p>
        </p:txBody>
      </p:sp>
      <p:sp>
        <p:nvSpPr>
          <p:cNvPr id="8" name="Text 6"/>
          <p:cNvSpPr/>
          <p:nvPr/>
        </p:nvSpPr>
        <p:spPr>
          <a:xfrm>
            <a:off x="1051084" y="3418046"/>
            <a:ext cx="304359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4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One High-Impact Pilot</a:t>
            </a:r>
            <a:endParaRPr lang="en-US" sz="2400" dirty="0"/>
          </a:p>
        </p:txBody>
      </p:sp>
      <p:sp>
        <p:nvSpPr>
          <p:cNvPr id="9" name="Text 7"/>
          <p:cNvSpPr/>
          <p:nvPr/>
        </p:nvSpPr>
        <p:spPr>
          <a:xfrm>
            <a:off x="1051084" y="3908465"/>
            <a:ext cx="589335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0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 clear, contextualised starting point for immediate action.</a:t>
            </a:r>
            <a:endParaRPr lang="en-US" sz="2000" dirty="0"/>
          </a:p>
        </p:txBody>
      </p:sp>
      <p:sp>
        <p:nvSpPr>
          <p:cNvPr id="10" name="Shape 8"/>
          <p:cNvSpPr/>
          <p:nvPr/>
        </p:nvSpPr>
        <p:spPr>
          <a:xfrm>
            <a:off x="7428548" y="2851071"/>
            <a:ext cx="6408063" cy="2040493"/>
          </a:xfrm>
          <a:prstGeom prst="roundRect">
            <a:avLst>
              <a:gd name="adj" fmla="val 7170"/>
            </a:avLst>
          </a:prstGeom>
          <a:solidFill>
            <a:srgbClr val="FFFFFF"/>
          </a:solidFill>
          <a:ln/>
        </p:spPr>
        <p:txBody>
          <a:bodyPr/>
          <a:lstStyle/>
          <a:p>
            <a:endParaRPr lang="en-GB"/>
          </a:p>
        </p:txBody>
      </p:sp>
      <p:sp>
        <p:nvSpPr>
          <p:cNvPr id="11" name="Shape 9"/>
          <p:cNvSpPr/>
          <p:nvPr/>
        </p:nvSpPr>
        <p:spPr>
          <a:xfrm>
            <a:off x="7428548" y="2820591"/>
            <a:ext cx="6408063" cy="121920"/>
          </a:xfrm>
          <a:prstGeom prst="roundRect">
            <a:avLst>
              <a:gd name="adj" fmla="val 78139"/>
            </a:avLst>
          </a:prstGeom>
          <a:solidFill>
            <a:srgbClr val="4982BC"/>
          </a:solidFill>
          <a:ln/>
        </p:spPr>
        <p:txBody>
          <a:bodyPr/>
          <a:lstStyle/>
          <a:p>
            <a:endParaRPr lang="en-GB"/>
          </a:p>
        </p:txBody>
      </p:sp>
      <p:sp>
        <p:nvSpPr>
          <p:cNvPr id="12" name="Shape 10"/>
          <p:cNvSpPr/>
          <p:nvPr/>
        </p:nvSpPr>
        <p:spPr>
          <a:xfrm>
            <a:off x="10292298" y="2510909"/>
            <a:ext cx="680442" cy="680442"/>
          </a:xfrm>
          <a:prstGeom prst="roundRect">
            <a:avLst>
              <a:gd name="adj" fmla="val 134383"/>
            </a:avLst>
          </a:prstGeom>
          <a:solidFill>
            <a:srgbClr val="4982BC"/>
          </a:solidFill>
          <a:ln/>
        </p:spPr>
        <p:txBody>
          <a:bodyPr/>
          <a:lstStyle/>
          <a:p>
            <a:endParaRPr lang="en-GB"/>
          </a:p>
        </p:txBody>
      </p:sp>
      <p:sp>
        <p:nvSpPr>
          <p:cNvPr id="13" name="Text 11"/>
          <p:cNvSpPr/>
          <p:nvPr/>
        </p:nvSpPr>
        <p:spPr>
          <a:xfrm>
            <a:off x="10521077" y="2602349"/>
            <a:ext cx="272177" cy="3401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400"/>
              </a:lnSpc>
              <a:buNone/>
            </a:pPr>
            <a:r>
              <a:rPr lang="en-US" sz="2100" b="1" dirty="0">
                <a:solidFill>
                  <a:srgbClr val="FFFFF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2</a:t>
            </a:r>
            <a:endParaRPr lang="en-US" sz="2100" dirty="0"/>
          </a:p>
        </p:txBody>
      </p:sp>
      <p:sp>
        <p:nvSpPr>
          <p:cNvPr id="14" name="Text 12"/>
          <p:cNvSpPr/>
          <p:nvPr/>
        </p:nvSpPr>
        <p:spPr>
          <a:xfrm>
            <a:off x="7685842" y="341804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4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A 90-Day Roadmap</a:t>
            </a:r>
            <a:endParaRPr lang="en-US" sz="2400" dirty="0"/>
          </a:p>
        </p:txBody>
      </p:sp>
      <p:sp>
        <p:nvSpPr>
          <p:cNvPr id="15" name="Text 13"/>
          <p:cNvSpPr/>
          <p:nvPr/>
        </p:nvSpPr>
        <p:spPr>
          <a:xfrm>
            <a:off x="7685842" y="3908465"/>
            <a:ext cx="589347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0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 structured, phased plan for immediate implementation.</a:t>
            </a:r>
            <a:endParaRPr lang="en-US" sz="2000" dirty="0"/>
          </a:p>
        </p:txBody>
      </p:sp>
      <p:sp>
        <p:nvSpPr>
          <p:cNvPr id="16" name="Shape 14"/>
          <p:cNvSpPr/>
          <p:nvPr/>
        </p:nvSpPr>
        <p:spPr>
          <a:xfrm>
            <a:off x="793790" y="5458539"/>
            <a:ext cx="6407944" cy="2040493"/>
          </a:xfrm>
          <a:prstGeom prst="roundRect">
            <a:avLst>
              <a:gd name="adj" fmla="val 7170"/>
            </a:avLst>
          </a:prstGeom>
          <a:solidFill>
            <a:srgbClr val="FFFFFF"/>
          </a:solidFill>
          <a:ln/>
        </p:spPr>
        <p:txBody>
          <a:bodyPr/>
          <a:lstStyle/>
          <a:p>
            <a:endParaRPr lang="en-GB"/>
          </a:p>
        </p:txBody>
      </p:sp>
      <p:sp>
        <p:nvSpPr>
          <p:cNvPr id="17" name="Shape 15"/>
          <p:cNvSpPr/>
          <p:nvPr/>
        </p:nvSpPr>
        <p:spPr>
          <a:xfrm>
            <a:off x="793790" y="5428059"/>
            <a:ext cx="6407944" cy="121920"/>
          </a:xfrm>
          <a:prstGeom prst="roundRect">
            <a:avLst>
              <a:gd name="adj" fmla="val 78139"/>
            </a:avLst>
          </a:prstGeom>
          <a:solidFill>
            <a:srgbClr val="4982BC"/>
          </a:solidFill>
          <a:ln/>
        </p:spPr>
        <p:txBody>
          <a:bodyPr/>
          <a:lstStyle/>
          <a:p>
            <a:endParaRPr lang="en-GB"/>
          </a:p>
        </p:txBody>
      </p:sp>
      <p:sp>
        <p:nvSpPr>
          <p:cNvPr id="18" name="Shape 16"/>
          <p:cNvSpPr/>
          <p:nvPr/>
        </p:nvSpPr>
        <p:spPr>
          <a:xfrm>
            <a:off x="3657540" y="5118378"/>
            <a:ext cx="680442" cy="680442"/>
          </a:xfrm>
          <a:prstGeom prst="roundRect">
            <a:avLst>
              <a:gd name="adj" fmla="val 134383"/>
            </a:avLst>
          </a:prstGeom>
          <a:solidFill>
            <a:srgbClr val="4982BC"/>
          </a:solidFill>
          <a:ln/>
        </p:spPr>
        <p:txBody>
          <a:bodyPr/>
          <a:lstStyle/>
          <a:p>
            <a:endParaRPr lang="en-GB"/>
          </a:p>
        </p:txBody>
      </p:sp>
      <p:sp>
        <p:nvSpPr>
          <p:cNvPr id="19" name="Text 17"/>
          <p:cNvSpPr/>
          <p:nvPr/>
        </p:nvSpPr>
        <p:spPr>
          <a:xfrm>
            <a:off x="3861614" y="5209817"/>
            <a:ext cx="272177" cy="3401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400"/>
              </a:lnSpc>
              <a:buNone/>
            </a:pPr>
            <a:r>
              <a:rPr lang="en-US" sz="2100" b="1" dirty="0">
                <a:solidFill>
                  <a:srgbClr val="FFFFF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3</a:t>
            </a:r>
            <a:endParaRPr lang="en-US" sz="2100" dirty="0"/>
          </a:p>
        </p:txBody>
      </p:sp>
      <p:sp>
        <p:nvSpPr>
          <p:cNvPr id="20" name="Text 18"/>
          <p:cNvSpPr/>
          <p:nvPr/>
        </p:nvSpPr>
        <p:spPr>
          <a:xfrm>
            <a:off x="1051084" y="6025515"/>
            <a:ext cx="3181469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4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Governance Guardrails</a:t>
            </a:r>
            <a:endParaRPr lang="en-US" sz="2400" dirty="0"/>
          </a:p>
        </p:txBody>
      </p:sp>
      <p:sp>
        <p:nvSpPr>
          <p:cNvPr id="21" name="Text 19"/>
          <p:cNvSpPr/>
          <p:nvPr/>
        </p:nvSpPr>
        <p:spPr>
          <a:xfrm>
            <a:off x="1051084" y="6515933"/>
            <a:ext cx="589335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0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Draft safeguards to protect staff, students, and data integrity.</a:t>
            </a:r>
            <a:endParaRPr lang="en-US" sz="2000" dirty="0"/>
          </a:p>
        </p:txBody>
      </p:sp>
      <p:sp>
        <p:nvSpPr>
          <p:cNvPr id="22" name="Shape 20"/>
          <p:cNvSpPr/>
          <p:nvPr/>
        </p:nvSpPr>
        <p:spPr>
          <a:xfrm>
            <a:off x="7428548" y="5458539"/>
            <a:ext cx="6408063" cy="2040493"/>
          </a:xfrm>
          <a:prstGeom prst="roundRect">
            <a:avLst>
              <a:gd name="adj" fmla="val 7170"/>
            </a:avLst>
          </a:prstGeom>
          <a:solidFill>
            <a:srgbClr val="FFFFFF"/>
          </a:solidFill>
          <a:ln/>
        </p:spPr>
        <p:txBody>
          <a:bodyPr/>
          <a:lstStyle/>
          <a:p>
            <a:endParaRPr lang="en-GB"/>
          </a:p>
        </p:txBody>
      </p:sp>
      <p:sp>
        <p:nvSpPr>
          <p:cNvPr id="23" name="Shape 21"/>
          <p:cNvSpPr/>
          <p:nvPr/>
        </p:nvSpPr>
        <p:spPr>
          <a:xfrm>
            <a:off x="7428548" y="5428059"/>
            <a:ext cx="6408063" cy="121920"/>
          </a:xfrm>
          <a:prstGeom prst="roundRect">
            <a:avLst>
              <a:gd name="adj" fmla="val 78139"/>
            </a:avLst>
          </a:prstGeom>
          <a:solidFill>
            <a:srgbClr val="4982BC"/>
          </a:solidFill>
          <a:ln/>
        </p:spPr>
        <p:txBody>
          <a:bodyPr/>
          <a:lstStyle/>
          <a:p>
            <a:endParaRPr lang="en-GB"/>
          </a:p>
        </p:txBody>
      </p:sp>
      <p:sp>
        <p:nvSpPr>
          <p:cNvPr id="24" name="Shape 22"/>
          <p:cNvSpPr/>
          <p:nvPr/>
        </p:nvSpPr>
        <p:spPr>
          <a:xfrm>
            <a:off x="10292298" y="5118378"/>
            <a:ext cx="680442" cy="680442"/>
          </a:xfrm>
          <a:prstGeom prst="roundRect">
            <a:avLst>
              <a:gd name="adj" fmla="val 134383"/>
            </a:avLst>
          </a:prstGeom>
          <a:solidFill>
            <a:srgbClr val="4982BC"/>
          </a:solidFill>
          <a:ln/>
        </p:spPr>
        <p:txBody>
          <a:bodyPr/>
          <a:lstStyle/>
          <a:p>
            <a:endParaRPr lang="en-GB"/>
          </a:p>
        </p:txBody>
      </p:sp>
      <p:sp>
        <p:nvSpPr>
          <p:cNvPr id="25" name="Text 23"/>
          <p:cNvSpPr/>
          <p:nvPr/>
        </p:nvSpPr>
        <p:spPr>
          <a:xfrm>
            <a:off x="10496370" y="5209817"/>
            <a:ext cx="272177" cy="3401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400"/>
              </a:lnSpc>
              <a:buNone/>
            </a:pPr>
            <a:r>
              <a:rPr lang="en-US" sz="2100" b="1" dirty="0">
                <a:solidFill>
                  <a:srgbClr val="FFFFF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4</a:t>
            </a:r>
            <a:endParaRPr lang="en-US" sz="2100" dirty="0"/>
          </a:p>
        </p:txBody>
      </p:sp>
      <p:sp>
        <p:nvSpPr>
          <p:cNvPr id="26" name="Text 24"/>
          <p:cNvSpPr/>
          <p:nvPr/>
        </p:nvSpPr>
        <p:spPr>
          <a:xfrm>
            <a:off x="7685842" y="6025515"/>
            <a:ext cx="3789164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4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Implementation Framework</a:t>
            </a:r>
            <a:endParaRPr lang="en-US" sz="2400" dirty="0"/>
          </a:p>
        </p:txBody>
      </p:sp>
      <p:sp>
        <p:nvSpPr>
          <p:cNvPr id="27" name="Text 25"/>
          <p:cNvSpPr/>
          <p:nvPr/>
        </p:nvSpPr>
        <p:spPr>
          <a:xfrm>
            <a:off x="7685842" y="6515933"/>
            <a:ext cx="589347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0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 practical template to seamlessly integrate AI into your school.</a:t>
            </a:r>
            <a:endParaRPr lang="en-US" sz="20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384102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AI Readiness Check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801410" y="2433042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0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Before we dive in, let's take an honest look at your current confidence.</a:t>
            </a:r>
            <a:endParaRPr lang="en-US" sz="2000" dirty="0"/>
          </a:p>
        </p:txBody>
      </p:sp>
      <p:sp>
        <p:nvSpPr>
          <p:cNvPr id="4" name="Text 2"/>
          <p:cNvSpPr/>
          <p:nvPr/>
        </p:nvSpPr>
        <p:spPr>
          <a:xfrm>
            <a:off x="1133951" y="3306247"/>
            <a:ext cx="1270265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000" b="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On a scale of 1-10, how confident are you in leading AI adoption within your school today?</a:t>
            </a:r>
            <a:endParaRPr lang="en-US" sz="2000" dirty="0"/>
          </a:p>
        </p:txBody>
      </p:sp>
      <p:sp>
        <p:nvSpPr>
          <p:cNvPr id="5" name="Shape 3"/>
          <p:cNvSpPr/>
          <p:nvPr/>
        </p:nvSpPr>
        <p:spPr>
          <a:xfrm>
            <a:off x="793790" y="3051096"/>
            <a:ext cx="30480" cy="873204"/>
          </a:xfrm>
          <a:prstGeom prst="rect">
            <a:avLst/>
          </a:prstGeom>
          <a:solidFill>
            <a:srgbClr val="4982BC"/>
          </a:solidFill>
          <a:ln/>
        </p:spPr>
        <p:txBody>
          <a:bodyPr/>
          <a:lstStyle/>
          <a:p>
            <a:endParaRPr lang="en-GB"/>
          </a:p>
        </p:txBody>
      </p:sp>
      <p:sp>
        <p:nvSpPr>
          <p:cNvPr id="6" name="Shape 4"/>
          <p:cNvSpPr/>
          <p:nvPr/>
        </p:nvSpPr>
        <p:spPr>
          <a:xfrm>
            <a:off x="793790" y="4179451"/>
            <a:ext cx="13042821" cy="2047994"/>
          </a:xfrm>
          <a:prstGeom prst="roundRect">
            <a:avLst>
              <a:gd name="adj" fmla="val 4652"/>
            </a:avLst>
          </a:prstGeom>
          <a:solidFill>
            <a:srgbClr val="DAE5F1"/>
          </a:solidFill>
          <a:ln w="7620">
            <a:solidFill>
              <a:srgbClr val="C0CBD7"/>
            </a:solidFill>
            <a:prstDash val="solid"/>
          </a:ln>
        </p:spPr>
        <p:txBody>
          <a:bodyPr/>
          <a:lstStyle/>
          <a:p>
            <a:endParaRPr lang="en-GB"/>
          </a:p>
        </p:txBody>
      </p:sp>
      <p:sp>
        <p:nvSpPr>
          <p:cNvPr id="7" name="Shape 5"/>
          <p:cNvSpPr/>
          <p:nvPr/>
        </p:nvSpPr>
        <p:spPr>
          <a:xfrm>
            <a:off x="801410" y="4187071"/>
            <a:ext cx="4342448" cy="2032754"/>
          </a:xfrm>
          <a:prstGeom prst="roundRect">
            <a:avLst>
              <a:gd name="adj" fmla="val 4687"/>
            </a:avLst>
          </a:prstGeom>
          <a:solidFill>
            <a:srgbClr val="DAE5F1"/>
          </a:solidFill>
          <a:ln/>
        </p:spPr>
        <p:txBody>
          <a:bodyPr/>
          <a:lstStyle/>
          <a:p>
            <a:endParaRPr lang="en-GB"/>
          </a:p>
        </p:txBody>
      </p:sp>
      <p:sp>
        <p:nvSpPr>
          <p:cNvPr id="8" name="Text 6"/>
          <p:cNvSpPr/>
          <p:nvPr/>
        </p:nvSpPr>
        <p:spPr>
          <a:xfrm>
            <a:off x="1028224" y="441388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1 - 3 (Exploring)</a:t>
            </a:r>
            <a:endParaRPr lang="en-US" sz="2200" dirty="0"/>
          </a:p>
        </p:txBody>
      </p:sp>
      <p:sp>
        <p:nvSpPr>
          <p:cNvPr id="9" name="Text 7"/>
          <p:cNvSpPr/>
          <p:nvPr/>
        </p:nvSpPr>
        <p:spPr>
          <a:xfrm>
            <a:off x="1028224" y="4904303"/>
            <a:ext cx="388881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0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Early stage — curiosity and uncertainty are completely normal.</a:t>
            </a:r>
            <a:endParaRPr lang="en-US" sz="2000" dirty="0"/>
          </a:p>
        </p:txBody>
      </p:sp>
      <p:sp>
        <p:nvSpPr>
          <p:cNvPr id="10" name="Shape 8"/>
          <p:cNvSpPr/>
          <p:nvPr/>
        </p:nvSpPr>
        <p:spPr>
          <a:xfrm>
            <a:off x="5143857" y="4187071"/>
            <a:ext cx="4342567" cy="2032754"/>
          </a:xfrm>
          <a:prstGeom prst="rect">
            <a:avLst/>
          </a:prstGeom>
          <a:solidFill>
            <a:srgbClr val="DAE5F1"/>
          </a:solidFill>
          <a:ln/>
        </p:spPr>
        <p:txBody>
          <a:bodyPr/>
          <a:lstStyle/>
          <a:p>
            <a:endParaRPr lang="en-GB"/>
          </a:p>
        </p:txBody>
      </p:sp>
      <p:sp>
        <p:nvSpPr>
          <p:cNvPr id="11" name="Shape 9"/>
          <p:cNvSpPr/>
          <p:nvPr/>
        </p:nvSpPr>
        <p:spPr>
          <a:xfrm>
            <a:off x="5143857" y="4187071"/>
            <a:ext cx="30480" cy="2032754"/>
          </a:xfrm>
          <a:prstGeom prst="roundRect">
            <a:avLst>
              <a:gd name="adj" fmla="val 312558"/>
            </a:avLst>
          </a:prstGeom>
          <a:solidFill>
            <a:srgbClr val="C0CBD7"/>
          </a:solidFill>
          <a:ln/>
        </p:spPr>
        <p:txBody>
          <a:bodyPr/>
          <a:lstStyle/>
          <a:p>
            <a:endParaRPr lang="en-GB"/>
          </a:p>
        </p:txBody>
      </p:sp>
      <p:sp>
        <p:nvSpPr>
          <p:cNvPr id="12" name="Text 10"/>
          <p:cNvSpPr/>
          <p:nvPr/>
        </p:nvSpPr>
        <p:spPr>
          <a:xfrm>
            <a:off x="5370671" y="441388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4-6 (Developing)</a:t>
            </a:r>
            <a:endParaRPr lang="en-US" sz="2200" dirty="0"/>
          </a:p>
        </p:txBody>
      </p:sp>
      <p:sp>
        <p:nvSpPr>
          <p:cNvPr id="13" name="Text 11"/>
          <p:cNvSpPr/>
          <p:nvPr/>
        </p:nvSpPr>
        <p:spPr>
          <a:xfrm>
            <a:off x="5370671" y="4904303"/>
            <a:ext cx="3888938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0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Awareness is growing, but direction and structure are still emerging.</a:t>
            </a:r>
            <a:endParaRPr lang="en-US" sz="2000" dirty="0"/>
          </a:p>
        </p:txBody>
      </p:sp>
      <p:sp>
        <p:nvSpPr>
          <p:cNvPr id="14" name="Shape 12"/>
          <p:cNvSpPr/>
          <p:nvPr/>
        </p:nvSpPr>
        <p:spPr>
          <a:xfrm>
            <a:off x="9486424" y="4187071"/>
            <a:ext cx="4342567" cy="2032754"/>
          </a:xfrm>
          <a:prstGeom prst="rect">
            <a:avLst/>
          </a:prstGeom>
          <a:solidFill>
            <a:srgbClr val="DAE5F1"/>
          </a:solidFill>
          <a:ln/>
        </p:spPr>
        <p:txBody>
          <a:bodyPr/>
          <a:lstStyle/>
          <a:p>
            <a:endParaRPr lang="en-GB"/>
          </a:p>
        </p:txBody>
      </p:sp>
      <p:sp>
        <p:nvSpPr>
          <p:cNvPr id="15" name="Shape 13"/>
          <p:cNvSpPr/>
          <p:nvPr/>
        </p:nvSpPr>
        <p:spPr>
          <a:xfrm>
            <a:off x="9486424" y="4187071"/>
            <a:ext cx="30480" cy="2032754"/>
          </a:xfrm>
          <a:prstGeom prst="roundRect">
            <a:avLst>
              <a:gd name="adj" fmla="val 312558"/>
            </a:avLst>
          </a:prstGeom>
          <a:solidFill>
            <a:srgbClr val="C0CBD7"/>
          </a:solidFill>
          <a:ln/>
        </p:spPr>
        <p:txBody>
          <a:bodyPr/>
          <a:lstStyle/>
          <a:p>
            <a:endParaRPr lang="en-GB"/>
          </a:p>
        </p:txBody>
      </p:sp>
      <p:sp>
        <p:nvSpPr>
          <p:cNvPr id="16" name="Text 14"/>
          <p:cNvSpPr/>
          <p:nvPr/>
        </p:nvSpPr>
        <p:spPr>
          <a:xfrm>
            <a:off x="9713238" y="441388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7-10 (Leading)</a:t>
            </a:r>
            <a:endParaRPr lang="en-US" sz="2200" dirty="0"/>
          </a:p>
        </p:txBody>
      </p:sp>
      <p:sp>
        <p:nvSpPr>
          <p:cNvPr id="17" name="Text 15"/>
          <p:cNvSpPr/>
          <p:nvPr/>
        </p:nvSpPr>
        <p:spPr>
          <a:xfrm>
            <a:off x="9713238" y="4904303"/>
            <a:ext cx="3888938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0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Confidence is building and you already have or a shaping a clear approach.</a:t>
            </a:r>
            <a:endParaRPr lang="en-US" sz="2000" dirty="0"/>
          </a:p>
        </p:txBody>
      </p:sp>
      <p:sp>
        <p:nvSpPr>
          <p:cNvPr id="21" name="Shape 7">
            <a:extLst>
              <a:ext uri="{FF2B5EF4-FFF2-40B4-BE49-F238E27FC236}">
                <a16:creationId xmlns:a16="http://schemas.microsoft.com/office/drawing/2014/main" id="{336C6AF7-DDAD-516D-AE18-E1035AACB418}"/>
              </a:ext>
            </a:extLst>
          </p:cNvPr>
          <p:cNvSpPr/>
          <p:nvPr/>
        </p:nvSpPr>
        <p:spPr>
          <a:xfrm>
            <a:off x="786170" y="6710243"/>
            <a:ext cx="13042821" cy="963811"/>
          </a:xfrm>
          <a:prstGeom prst="roundRect">
            <a:avLst>
              <a:gd name="adj" fmla="val 9884"/>
            </a:avLst>
          </a:prstGeom>
          <a:solidFill>
            <a:srgbClr val="C7D9EA"/>
          </a:solidFill>
          <a:ln/>
        </p:spPr>
        <p:txBody>
          <a:bodyPr/>
          <a:lstStyle/>
          <a:p>
            <a:endParaRPr lang="en-GB"/>
          </a:p>
        </p:txBody>
      </p:sp>
      <p:pic>
        <p:nvPicPr>
          <p:cNvPr id="22" name="Image 0" descr="preencoded.png">
            <a:extLst>
              <a:ext uri="{FF2B5EF4-FFF2-40B4-BE49-F238E27FC236}">
                <a16:creationId xmlns:a16="http://schemas.microsoft.com/office/drawing/2014/main" id="{18D735CB-9EF4-9DCD-34A3-CC1098DA99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2984" y="7054334"/>
            <a:ext cx="283488" cy="226814"/>
          </a:xfrm>
          <a:prstGeom prst="rect">
            <a:avLst/>
          </a:prstGeom>
        </p:spPr>
      </p:pic>
      <p:sp>
        <p:nvSpPr>
          <p:cNvPr id="23" name="Text 8">
            <a:extLst>
              <a:ext uri="{FF2B5EF4-FFF2-40B4-BE49-F238E27FC236}">
                <a16:creationId xmlns:a16="http://schemas.microsoft.com/office/drawing/2014/main" id="{1ED64110-514F-76F0-C143-5E41E2365A60}"/>
              </a:ext>
            </a:extLst>
          </p:cNvPr>
          <p:cNvSpPr/>
          <p:nvPr/>
        </p:nvSpPr>
        <p:spPr>
          <a:xfrm>
            <a:off x="1523286" y="6993731"/>
            <a:ext cx="1207889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000" b="1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There’s no “right” answer here – only an honest one. </a:t>
            </a:r>
            <a:endParaRPr lang="en-US" sz="20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47474" y="691872"/>
            <a:ext cx="5339358" cy="6674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250"/>
              </a:lnSpc>
              <a:buNone/>
            </a:pPr>
            <a:r>
              <a:rPr lang="en-US" sz="445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Start With Why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1067753" y="1987748"/>
            <a:ext cx="12815173" cy="331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200" b="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AI is not a strategy. AI is a tool. The question is: what problem are we trying to solve?</a:t>
            </a:r>
            <a:endParaRPr lang="en-US" sz="2200" dirty="0"/>
          </a:p>
        </p:txBody>
      </p:sp>
      <p:sp>
        <p:nvSpPr>
          <p:cNvPr id="4" name="Shape 2"/>
          <p:cNvSpPr/>
          <p:nvPr/>
        </p:nvSpPr>
        <p:spPr>
          <a:xfrm>
            <a:off x="747474" y="1761530"/>
            <a:ext cx="30480" cy="784146"/>
          </a:xfrm>
          <a:prstGeom prst="rect">
            <a:avLst/>
          </a:prstGeom>
          <a:solidFill>
            <a:srgbClr val="4982BC"/>
          </a:solidFill>
          <a:ln/>
        </p:spPr>
        <p:txBody>
          <a:bodyPr/>
          <a:lstStyle/>
          <a:p>
            <a:endParaRPr lang="en-GB"/>
          </a:p>
        </p:txBody>
      </p:sp>
      <p:sp>
        <p:nvSpPr>
          <p:cNvPr id="5" name="Text 3"/>
          <p:cNvSpPr/>
          <p:nvPr/>
        </p:nvSpPr>
        <p:spPr>
          <a:xfrm>
            <a:off x="747474" y="2771894"/>
            <a:ext cx="13135451" cy="331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Before selecting any tool, name the challenge. Here are the most common pressure points in schools:</a:t>
            </a:r>
            <a:endParaRPr lang="en-US" sz="2000" dirty="0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47474" y="3329821"/>
            <a:ext cx="533876" cy="533876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747474" y="4115038"/>
            <a:ext cx="2669619" cy="3336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2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Workload Pressure</a:t>
            </a:r>
            <a:endParaRPr lang="en-US" sz="2200" dirty="0"/>
          </a:p>
        </p:txBody>
      </p:sp>
      <p:sp>
        <p:nvSpPr>
          <p:cNvPr id="8" name="Text 5"/>
          <p:cNvSpPr/>
          <p:nvPr/>
        </p:nvSpPr>
        <p:spPr>
          <a:xfrm>
            <a:off x="747474" y="4569262"/>
            <a:ext cx="6441996" cy="6634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Heavy administrative and repetitive tasks consume valuable staff time, reducing focus on teaching.</a:t>
            </a:r>
            <a:endParaRPr lang="en-US" sz="2000" dirty="0"/>
          </a:p>
        </p:txBody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440811" y="3329821"/>
            <a:ext cx="533876" cy="533876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7440811" y="4115038"/>
            <a:ext cx="2669619" cy="3336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2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Feedback Delays</a:t>
            </a:r>
            <a:endParaRPr lang="en-US" sz="2200" dirty="0"/>
          </a:p>
        </p:txBody>
      </p:sp>
      <p:sp>
        <p:nvSpPr>
          <p:cNvPr id="11" name="Text 7"/>
          <p:cNvSpPr/>
          <p:nvPr/>
        </p:nvSpPr>
        <p:spPr>
          <a:xfrm>
            <a:off x="7440812" y="4569261"/>
            <a:ext cx="6101768" cy="6634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Delays in providing meaningful, timely feedback</a:t>
            </a:r>
            <a:br>
              <a:rPr lang="en-US" sz="20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</a:br>
            <a:r>
              <a:rPr lang="en-US" sz="20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to students.</a:t>
            </a:r>
            <a:endParaRPr lang="en-US" sz="2000" dirty="0"/>
          </a:p>
        </p:txBody>
      </p:sp>
      <p:pic>
        <p:nvPicPr>
          <p:cNvPr id="12" name="Image 2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47474" y="5634871"/>
            <a:ext cx="533876" cy="533876"/>
          </a:xfrm>
          <a:prstGeom prst="rect">
            <a:avLst/>
          </a:prstGeom>
        </p:spPr>
      </p:pic>
      <p:sp>
        <p:nvSpPr>
          <p:cNvPr id="13" name="Text 8"/>
          <p:cNvSpPr/>
          <p:nvPr/>
        </p:nvSpPr>
        <p:spPr>
          <a:xfrm>
            <a:off x="747474" y="6420088"/>
            <a:ext cx="3399592" cy="3336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2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Differentiation Challenges</a:t>
            </a:r>
            <a:endParaRPr lang="en-US" sz="2200" dirty="0"/>
          </a:p>
        </p:txBody>
      </p:sp>
      <p:sp>
        <p:nvSpPr>
          <p:cNvPr id="14" name="Text 9"/>
          <p:cNvSpPr/>
          <p:nvPr/>
        </p:nvSpPr>
        <p:spPr>
          <a:xfrm>
            <a:off x="747474" y="6874312"/>
            <a:ext cx="6441996" cy="6634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Challenges in tailoring resources and tasks to diverse learning needs.</a:t>
            </a:r>
            <a:endParaRPr lang="en-US" sz="2000" dirty="0"/>
          </a:p>
        </p:txBody>
      </p:sp>
      <p:pic>
        <p:nvPicPr>
          <p:cNvPr id="15" name="Image 3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440811" y="5634871"/>
            <a:ext cx="533876" cy="533876"/>
          </a:xfrm>
          <a:prstGeom prst="rect">
            <a:avLst/>
          </a:prstGeom>
        </p:spPr>
      </p:pic>
      <p:sp>
        <p:nvSpPr>
          <p:cNvPr id="16" name="Text 10"/>
          <p:cNvSpPr/>
          <p:nvPr/>
        </p:nvSpPr>
        <p:spPr>
          <a:xfrm>
            <a:off x="7440811" y="6420088"/>
            <a:ext cx="2669619" cy="3336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2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Inclusion Support</a:t>
            </a:r>
            <a:endParaRPr lang="en-US" sz="2200" dirty="0"/>
          </a:p>
        </p:txBody>
      </p:sp>
      <p:sp>
        <p:nvSpPr>
          <p:cNvPr id="17" name="Text 11"/>
          <p:cNvSpPr/>
          <p:nvPr/>
        </p:nvSpPr>
        <p:spPr>
          <a:xfrm>
            <a:off x="7440811" y="6874312"/>
            <a:ext cx="6442115" cy="6634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Delivering timely, personalised support for SEND and EAL students at scale.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  <p:bldP spid="11" grpId="0" animBg="1"/>
      <p:bldP spid="13" grpId="0" animBg="1"/>
      <p:bldP spid="14" grpId="0" animBg="1"/>
      <p:bldP spid="16" grpId="0" animBg="1"/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2222" y="1159193"/>
            <a:ext cx="4536162" cy="5644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00"/>
              </a:lnSpc>
              <a:buNone/>
            </a:pPr>
            <a:r>
              <a:rPr lang="en-US" sz="445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Human First. Always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632222" y="1939409"/>
            <a:ext cx="7879556" cy="5191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Technology evolves, but pedagogy's core remains. When integrating AI, these four essential elements must always be safeguarded.</a:t>
            </a:r>
            <a:endParaRPr lang="en-US" dirty="0"/>
          </a:p>
        </p:txBody>
      </p:sp>
      <p:sp>
        <p:nvSpPr>
          <p:cNvPr id="5" name="Shape 2"/>
          <p:cNvSpPr/>
          <p:nvPr/>
        </p:nvSpPr>
        <p:spPr>
          <a:xfrm>
            <a:off x="632221" y="2680494"/>
            <a:ext cx="8149171" cy="1004649"/>
          </a:xfrm>
          <a:prstGeom prst="roundRect">
            <a:avLst>
              <a:gd name="adj" fmla="val 7553"/>
            </a:avLst>
          </a:prstGeom>
          <a:solidFill>
            <a:srgbClr val="DAE5F1"/>
          </a:solidFill>
          <a:ln w="7620">
            <a:solidFill>
              <a:srgbClr val="C0CBD7"/>
            </a:solidFill>
            <a:prstDash val="solid"/>
          </a:ln>
        </p:spPr>
        <p:txBody>
          <a:bodyPr/>
          <a:lstStyle/>
          <a:p>
            <a:endParaRPr lang="en-GB"/>
          </a:p>
        </p:txBody>
      </p:sp>
      <p:sp>
        <p:nvSpPr>
          <p:cNvPr id="6" name="Text 3"/>
          <p:cNvSpPr/>
          <p:nvPr/>
        </p:nvSpPr>
        <p:spPr>
          <a:xfrm>
            <a:off x="820460" y="2868731"/>
            <a:ext cx="2550438" cy="2822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20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Professional Judgment</a:t>
            </a:r>
            <a:endParaRPr lang="en-US" sz="2000" dirty="0"/>
          </a:p>
        </p:txBody>
      </p:sp>
      <p:sp>
        <p:nvSpPr>
          <p:cNvPr id="7" name="Text 4"/>
          <p:cNvSpPr/>
          <p:nvPr/>
        </p:nvSpPr>
        <p:spPr>
          <a:xfrm>
            <a:off x="820460" y="3237349"/>
            <a:ext cx="7503081" cy="2595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6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Teachers interpret context; AI cannot replicate this nuanced understanding.</a:t>
            </a:r>
            <a:endParaRPr lang="en-US" sz="1600" dirty="0"/>
          </a:p>
        </p:txBody>
      </p:sp>
      <p:sp>
        <p:nvSpPr>
          <p:cNvPr id="8" name="Shape 5"/>
          <p:cNvSpPr/>
          <p:nvPr/>
        </p:nvSpPr>
        <p:spPr>
          <a:xfrm>
            <a:off x="632221" y="3828970"/>
            <a:ext cx="8149171" cy="1004649"/>
          </a:xfrm>
          <a:prstGeom prst="roundRect">
            <a:avLst>
              <a:gd name="adj" fmla="val 7553"/>
            </a:avLst>
          </a:prstGeom>
          <a:solidFill>
            <a:srgbClr val="DAE5F1"/>
          </a:solidFill>
          <a:ln w="7620">
            <a:solidFill>
              <a:srgbClr val="C0CBD7"/>
            </a:solidFill>
            <a:prstDash val="solid"/>
          </a:ln>
        </p:spPr>
        <p:txBody>
          <a:bodyPr/>
          <a:lstStyle/>
          <a:p>
            <a:endParaRPr lang="en-GB" sz="1600"/>
          </a:p>
        </p:txBody>
      </p:sp>
      <p:sp>
        <p:nvSpPr>
          <p:cNvPr id="9" name="Text 6"/>
          <p:cNvSpPr/>
          <p:nvPr/>
        </p:nvSpPr>
        <p:spPr>
          <a:xfrm>
            <a:off x="820460" y="4017208"/>
            <a:ext cx="2258139" cy="2822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20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Student Thinking</a:t>
            </a:r>
            <a:endParaRPr lang="en-US" sz="2000" dirty="0"/>
          </a:p>
        </p:txBody>
      </p:sp>
      <p:sp>
        <p:nvSpPr>
          <p:cNvPr id="10" name="Text 7"/>
          <p:cNvSpPr/>
          <p:nvPr/>
        </p:nvSpPr>
        <p:spPr>
          <a:xfrm>
            <a:off x="820460" y="4385826"/>
            <a:ext cx="7503081" cy="2595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6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Cognitive struggle and productive "friction" are vital for deep, meaningful learning.</a:t>
            </a:r>
            <a:endParaRPr lang="en-US" sz="1600" dirty="0"/>
          </a:p>
        </p:txBody>
      </p:sp>
      <p:sp>
        <p:nvSpPr>
          <p:cNvPr id="11" name="Shape 8"/>
          <p:cNvSpPr/>
          <p:nvPr/>
        </p:nvSpPr>
        <p:spPr>
          <a:xfrm>
            <a:off x="632221" y="4977447"/>
            <a:ext cx="8149171" cy="1004649"/>
          </a:xfrm>
          <a:prstGeom prst="roundRect">
            <a:avLst>
              <a:gd name="adj" fmla="val 7553"/>
            </a:avLst>
          </a:prstGeom>
          <a:solidFill>
            <a:srgbClr val="DAE5F1"/>
          </a:solidFill>
          <a:ln w="7620">
            <a:solidFill>
              <a:srgbClr val="C0CBD7"/>
            </a:solidFill>
            <a:prstDash val="solid"/>
          </a:ln>
        </p:spPr>
        <p:txBody>
          <a:bodyPr/>
          <a:lstStyle/>
          <a:p>
            <a:endParaRPr lang="en-GB"/>
          </a:p>
        </p:txBody>
      </p:sp>
      <p:sp>
        <p:nvSpPr>
          <p:cNvPr id="12" name="Text 9"/>
          <p:cNvSpPr/>
          <p:nvPr/>
        </p:nvSpPr>
        <p:spPr>
          <a:xfrm>
            <a:off x="820460" y="5165685"/>
            <a:ext cx="2258139" cy="2822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20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Academic Integrity</a:t>
            </a:r>
            <a:endParaRPr lang="en-US" sz="2000" dirty="0"/>
          </a:p>
        </p:txBody>
      </p:sp>
      <p:sp>
        <p:nvSpPr>
          <p:cNvPr id="13" name="Text 10"/>
          <p:cNvSpPr/>
          <p:nvPr/>
        </p:nvSpPr>
        <p:spPr>
          <a:xfrm>
            <a:off x="820460" y="5534303"/>
            <a:ext cx="7503081" cy="2595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6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Authentic evidence of learning must always be preserved.</a:t>
            </a:r>
            <a:endParaRPr lang="en-US" sz="1600" dirty="0"/>
          </a:p>
        </p:txBody>
      </p:sp>
      <p:sp>
        <p:nvSpPr>
          <p:cNvPr id="14" name="Shape 11"/>
          <p:cNvSpPr/>
          <p:nvPr/>
        </p:nvSpPr>
        <p:spPr>
          <a:xfrm>
            <a:off x="632221" y="6125924"/>
            <a:ext cx="8149171" cy="1004649"/>
          </a:xfrm>
          <a:prstGeom prst="roundRect">
            <a:avLst>
              <a:gd name="adj" fmla="val 7553"/>
            </a:avLst>
          </a:prstGeom>
          <a:solidFill>
            <a:srgbClr val="DAE5F1"/>
          </a:solidFill>
          <a:ln w="7620">
            <a:solidFill>
              <a:srgbClr val="C0CBD7"/>
            </a:solidFill>
            <a:prstDash val="solid"/>
          </a:ln>
        </p:spPr>
        <p:txBody>
          <a:bodyPr/>
          <a:lstStyle/>
          <a:p>
            <a:endParaRPr lang="en-GB"/>
          </a:p>
        </p:txBody>
      </p:sp>
      <p:sp>
        <p:nvSpPr>
          <p:cNvPr id="15" name="Text 12"/>
          <p:cNvSpPr/>
          <p:nvPr/>
        </p:nvSpPr>
        <p:spPr>
          <a:xfrm>
            <a:off x="820460" y="6314162"/>
            <a:ext cx="2258139" cy="2822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20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Relationships</a:t>
            </a:r>
            <a:endParaRPr lang="en-US" sz="2000" dirty="0"/>
          </a:p>
        </p:txBody>
      </p:sp>
      <p:sp>
        <p:nvSpPr>
          <p:cNvPr id="16" name="Text 13"/>
          <p:cNvSpPr/>
          <p:nvPr/>
        </p:nvSpPr>
        <p:spPr>
          <a:xfrm>
            <a:off x="820460" y="6682779"/>
            <a:ext cx="7503081" cy="2595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6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The teacher-student relationship forms the irreplaceable foundation of education.</a:t>
            </a:r>
            <a:endParaRPr lang="en-US" sz="16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82942" y="903684"/>
            <a:ext cx="8520827" cy="4769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750"/>
              </a:lnSpc>
              <a:buNone/>
            </a:pPr>
            <a:r>
              <a:rPr lang="en-US" sz="445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Building an AI Strategy: The 5 Essential Pillars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682942" y="1699439"/>
            <a:ext cx="10531554" cy="2041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7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 coherent AI strategy rests on five interdependent pillars. Weakness in any one area will undermine the entire framework.</a:t>
            </a:r>
            <a:endParaRPr lang="en-US" sz="1700" dirty="0"/>
          </a:p>
        </p:txBody>
      </p:sp>
      <p:sp>
        <p:nvSpPr>
          <p:cNvPr id="4" name="Shape 2"/>
          <p:cNvSpPr/>
          <p:nvPr/>
        </p:nvSpPr>
        <p:spPr>
          <a:xfrm>
            <a:off x="737333" y="2240756"/>
            <a:ext cx="12474200" cy="915710"/>
          </a:xfrm>
          <a:prstGeom prst="roundRect">
            <a:avLst>
              <a:gd name="adj" fmla="val 7001"/>
            </a:avLst>
          </a:prstGeom>
          <a:solidFill>
            <a:srgbClr val="FFFFFF"/>
          </a:solidFill>
          <a:ln w="22860">
            <a:solidFill>
              <a:srgbClr val="C0CBD7"/>
            </a:solidFill>
            <a:prstDash val="solid"/>
          </a:ln>
        </p:spPr>
        <p:txBody>
          <a:bodyPr/>
          <a:lstStyle/>
          <a:p>
            <a:endParaRPr lang="en-GB"/>
          </a:p>
        </p:txBody>
      </p:sp>
      <p:sp>
        <p:nvSpPr>
          <p:cNvPr id="5" name="Shape 3"/>
          <p:cNvSpPr/>
          <p:nvPr/>
        </p:nvSpPr>
        <p:spPr>
          <a:xfrm>
            <a:off x="760193" y="2263616"/>
            <a:ext cx="610433" cy="869990"/>
          </a:xfrm>
          <a:prstGeom prst="roundRect">
            <a:avLst>
              <a:gd name="adj" fmla="val 6008"/>
            </a:avLst>
          </a:prstGeom>
          <a:solidFill>
            <a:srgbClr val="DAE5F1"/>
          </a:solidFill>
          <a:ln/>
        </p:spPr>
        <p:txBody>
          <a:bodyPr/>
          <a:lstStyle/>
          <a:p>
            <a:endParaRPr lang="en-GB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47121" y="2584132"/>
            <a:ext cx="228838" cy="228838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1473258" y="2416135"/>
            <a:ext cx="1907858" cy="2383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Vision &amp; Purpose</a:t>
            </a:r>
            <a:endParaRPr lang="en-US" dirty="0"/>
          </a:p>
        </p:txBody>
      </p:sp>
      <p:sp>
        <p:nvSpPr>
          <p:cNvPr id="8" name="Text 5"/>
          <p:cNvSpPr/>
          <p:nvPr/>
        </p:nvSpPr>
        <p:spPr>
          <a:xfrm>
            <a:off x="1473258" y="2716053"/>
            <a:ext cx="9620250" cy="2041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6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Define a clear, values-aligned rationale for AI adoption that supports your school's improvement goals.</a:t>
            </a:r>
            <a:endParaRPr lang="en-US" sz="1650" dirty="0"/>
          </a:p>
        </p:txBody>
      </p:sp>
      <p:sp>
        <p:nvSpPr>
          <p:cNvPr id="9" name="Shape 6"/>
          <p:cNvSpPr/>
          <p:nvPr/>
        </p:nvSpPr>
        <p:spPr>
          <a:xfrm>
            <a:off x="737333" y="3259097"/>
            <a:ext cx="12474200" cy="915710"/>
          </a:xfrm>
          <a:prstGeom prst="roundRect">
            <a:avLst>
              <a:gd name="adj" fmla="val 7001"/>
            </a:avLst>
          </a:prstGeom>
          <a:solidFill>
            <a:srgbClr val="FFFFFF"/>
          </a:solidFill>
          <a:ln w="22860">
            <a:solidFill>
              <a:srgbClr val="C0CBD7"/>
            </a:solidFill>
            <a:prstDash val="solid"/>
          </a:ln>
        </p:spPr>
        <p:txBody>
          <a:bodyPr/>
          <a:lstStyle/>
          <a:p>
            <a:endParaRPr lang="en-GB"/>
          </a:p>
        </p:txBody>
      </p:sp>
      <p:sp>
        <p:nvSpPr>
          <p:cNvPr id="10" name="Shape 7"/>
          <p:cNvSpPr/>
          <p:nvPr/>
        </p:nvSpPr>
        <p:spPr>
          <a:xfrm>
            <a:off x="760193" y="3281957"/>
            <a:ext cx="610433" cy="869990"/>
          </a:xfrm>
          <a:prstGeom prst="roundRect">
            <a:avLst>
              <a:gd name="adj" fmla="val 6008"/>
            </a:avLst>
          </a:prstGeom>
          <a:solidFill>
            <a:srgbClr val="DAE5F1"/>
          </a:solidFill>
          <a:ln/>
        </p:spPr>
        <p:txBody>
          <a:bodyPr/>
          <a:lstStyle/>
          <a:p>
            <a:endParaRPr lang="en-GB"/>
          </a:p>
        </p:txBody>
      </p:sp>
      <p:pic>
        <p:nvPicPr>
          <p:cNvPr id="11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47121" y="3602473"/>
            <a:ext cx="228838" cy="228838"/>
          </a:xfrm>
          <a:prstGeom prst="rect">
            <a:avLst/>
          </a:prstGeom>
        </p:spPr>
      </p:pic>
      <p:sp>
        <p:nvSpPr>
          <p:cNvPr id="12" name="Text 8"/>
          <p:cNvSpPr/>
          <p:nvPr/>
        </p:nvSpPr>
        <p:spPr>
          <a:xfrm>
            <a:off x="1473258" y="3434476"/>
            <a:ext cx="2158008" cy="2383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Pedagogical Alignment</a:t>
            </a:r>
            <a:endParaRPr lang="en-US" dirty="0"/>
          </a:p>
        </p:txBody>
      </p:sp>
      <p:sp>
        <p:nvSpPr>
          <p:cNvPr id="13" name="Text 9"/>
          <p:cNvSpPr/>
          <p:nvPr/>
        </p:nvSpPr>
        <p:spPr>
          <a:xfrm>
            <a:off x="1473258" y="3734395"/>
            <a:ext cx="9620250" cy="2041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6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Integrate AI to enhance quality teaching and learning, ensuring it supports, not replaces, effective pedagogy.</a:t>
            </a:r>
            <a:endParaRPr lang="en-US" sz="1650" dirty="0"/>
          </a:p>
        </p:txBody>
      </p:sp>
      <p:sp>
        <p:nvSpPr>
          <p:cNvPr id="14" name="Shape 10"/>
          <p:cNvSpPr/>
          <p:nvPr/>
        </p:nvSpPr>
        <p:spPr>
          <a:xfrm>
            <a:off x="791724" y="4254579"/>
            <a:ext cx="12474200" cy="915710"/>
          </a:xfrm>
          <a:prstGeom prst="roundRect">
            <a:avLst>
              <a:gd name="adj" fmla="val 7001"/>
            </a:avLst>
          </a:prstGeom>
          <a:solidFill>
            <a:srgbClr val="FFFFFF"/>
          </a:solidFill>
          <a:ln w="22860">
            <a:solidFill>
              <a:srgbClr val="C0CBD7"/>
            </a:solidFill>
            <a:prstDash val="solid"/>
          </a:ln>
        </p:spPr>
        <p:txBody>
          <a:bodyPr/>
          <a:lstStyle/>
          <a:p>
            <a:endParaRPr lang="en-GB"/>
          </a:p>
        </p:txBody>
      </p:sp>
      <p:sp>
        <p:nvSpPr>
          <p:cNvPr id="15" name="Shape 11"/>
          <p:cNvSpPr/>
          <p:nvPr/>
        </p:nvSpPr>
        <p:spPr>
          <a:xfrm>
            <a:off x="760193" y="4300299"/>
            <a:ext cx="610433" cy="869990"/>
          </a:xfrm>
          <a:prstGeom prst="roundRect">
            <a:avLst>
              <a:gd name="adj" fmla="val 6008"/>
            </a:avLst>
          </a:prstGeom>
          <a:solidFill>
            <a:srgbClr val="DAE5F1"/>
          </a:solidFill>
          <a:ln/>
        </p:spPr>
        <p:txBody>
          <a:bodyPr/>
          <a:lstStyle/>
          <a:p>
            <a:endParaRPr lang="en-GB"/>
          </a:p>
        </p:txBody>
      </p:sp>
      <p:pic>
        <p:nvPicPr>
          <p:cNvPr id="16" name="Image 2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47121" y="4620815"/>
            <a:ext cx="228838" cy="228838"/>
          </a:xfrm>
          <a:prstGeom prst="rect">
            <a:avLst/>
          </a:prstGeom>
        </p:spPr>
      </p:pic>
      <p:sp>
        <p:nvSpPr>
          <p:cNvPr id="17" name="Text 12"/>
          <p:cNvSpPr/>
          <p:nvPr/>
        </p:nvSpPr>
        <p:spPr>
          <a:xfrm>
            <a:off x="1473258" y="4452818"/>
            <a:ext cx="2606516" cy="2383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Governance &amp; Safeguarding</a:t>
            </a:r>
            <a:endParaRPr lang="en-US" dirty="0"/>
          </a:p>
        </p:txBody>
      </p:sp>
      <p:sp>
        <p:nvSpPr>
          <p:cNvPr id="18" name="Text 13"/>
          <p:cNvSpPr/>
          <p:nvPr/>
        </p:nvSpPr>
        <p:spPr>
          <a:xfrm>
            <a:off x="1473258" y="4752736"/>
            <a:ext cx="9620250" cy="2041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6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Implement robust policies for data protection, vendor evaluation, and student safety across all AI applications.</a:t>
            </a:r>
            <a:endParaRPr lang="en-US" sz="1650" dirty="0"/>
          </a:p>
        </p:txBody>
      </p:sp>
      <p:sp>
        <p:nvSpPr>
          <p:cNvPr id="19" name="Shape 14"/>
          <p:cNvSpPr/>
          <p:nvPr/>
        </p:nvSpPr>
        <p:spPr>
          <a:xfrm>
            <a:off x="737333" y="5295780"/>
            <a:ext cx="12474200" cy="915710"/>
          </a:xfrm>
          <a:prstGeom prst="roundRect">
            <a:avLst>
              <a:gd name="adj" fmla="val 7001"/>
            </a:avLst>
          </a:prstGeom>
          <a:solidFill>
            <a:srgbClr val="FFFFFF"/>
          </a:solidFill>
          <a:ln w="22860">
            <a:solidFill>
              <a:srgbClr val="C0CBD7"/>
            </a:solidFill>
            <a:prstDash val="solid"/>
          </a:ln>
        </p:spPr>
        <p:txBody>
          <a:bodyPr/>
          <a:lstStyle/>
          <a:p>
            <a:endParaRPr lang="en-GB"/>
          </a:p>
        </p:txBody>
      </p:sp>
      <p:sp>
        <p:nvSpPr>
          <p:cNvPr id="20" name="Shape 15"/>
          <p:cNvSpPr/>
          <p:nvPr/>
        </p:nvSpPr>
        <p:spPr>
          <a:xfrm>
            <a:off x="760193" y="5318640"/>
            <a:ext cx="610433" cy="869990"/>
          </a:xfrm>
          <a:prstGeom prst="roundRect">
            <a:avLst>
              <a:gd name="adj" fmla="val 6008"/>
            </a:avLst>
          </a:prstGeom>
          <a:solidFill>
            <a:srgbClr val="DAE5F1"/>
          </a:solidFill>
          <a:ln/>
        </p:spPr>
        <p:txBody>
          <a:bodyPr/>
          <a:lstStyle/>
          <a:p>
            <a:endParaRPr lang="en-GB"/>
          </a:p>
        </p:txBody>
      </p:sp>
      <p:pic>
        <p:nvPicPr>
          <p:cNvPr id="21" name="Image 3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47121" y="5639156"/>
            <a:ext cx="228838" cy="228838"/>
          </a:xfrm>
          <a:prstGeom prst="rect">
            <a:avLst/>
          </a:prstGeom>
        </p:spPr>
      </p:pic>
      <p:sp>
        <p:nvSpPr>
          <p:cNvPr id="22" name="Text 16"/>
          <p:cNvSpPr/>
          <p:nvPr/>
        </p:nvSpPr>
        <p:spPr>
          <a:xfrm>
            <a:off x="1473258" y="5471159"/>
            <a:ext cx="2016681" cy="2383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Tools &amp; Infrastructure</a:t>
            </a:r>
            <a:endParaRPr lang="en-US" dirty="0"/>
          </a:p>
        </p:txBody>
      </p:sp>
      <p:sp>
        <p:nvSpPr>
          <p:cNvPr id="23" name="Text 17"/>
          <p:cNvSpPr/>
          <p:nvPr/>
        </p:nvSpPr>
        <p:spPr>
          <a:xfrm>
            <a:off x="1473258" y="5771078"/>
            <a:ext cx="9620250" cy="2041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6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Select practical, sustainable AI solutions that align with your institutional context and budget.</a:t>
            </a:r>
            <a:endParaRPr lang="en-US" sz="1650" dirty="0"/>
          </a:p>
        </p:txBody>
      </p:sp>
      <p:sp>
        <p:nvSpPr>
          <p:cNvPr id="24" name="Shape 18"/>
          <p:cNvSpPr/>
          <p:nvPr/>
        </p:nvSpPr>
        <p:spPr>
          <a:xfrm>
            <a:off x="737333" y="6314122"/>
            <a:ext cx="12474200" cy="915710"/>
          </a:xfrm>
          <a:prstGeom prst="roundRect">
            <a:avLst>
              <a:gd name="adj" fmla="val 7001"/>
            </a:avLst>
          </a:prstGeom>
          <a:solidFill>
            <a:srgbClr val="FFFFFF"/>
          </a:solidFill>
          <a:ln w="22860">
            <a:solidFill>
              <a:srgbClr val="C0CBD7"/>
            </a:solidFill>
            <a:prstDash val="solid"/>
          </a:ln>
        </p:spPr>
        <p:txBody>
          <a:bodyPr/>
          <a:lstStyle/>
          <a:p>
            <a:endParaRPr lang="en-GB"/>
          </a:p>
        </p:txBody>
      </p:sp>
      <p:sp>
        <p:nvSpPr>
          <p:cNvPr id="25" name="Shape 19"/>
          <p:cNvSpPr/>
          <p:nvPr/>
        </p:nvSpPr>
        <p:spPr>
          <a:xfrm>
            <a:off x="760193" y="6336982"/>
            <a:ext cx="610433" cy="869990"/>
          </a:xfrm>
          <a:prstGeom prst="roundRect">
            <a:avLst>
              <a:gd name="adj" fmla="val 6008"/>
            </a:avLst>
          </a:prstGeom>
          <a:solidFill>
            <a:srgbClr val="DAE5F1"/>
          </a:solidFill>
          <a:ln/>
        </p:spPr>
        <p:txBody>
          <a:bodyPr/>
          <a:lstStyle/>
          <a:p>
            <a:endParaRPr lang="en-GB"/>
          </a:p>
        </p:txBody>
      </p:sp>
      <p:pic>
        <p:nvPicPr>
          <p:cNvPr id="26" name="Image 4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47121" y="6657498"/>
            <a:ext cx="228838" cy="228838"/>
          </a:xfrm>
          <a:prstGeom prst="rect">
            <a:avLst/>
          </a:prstGeom>
        </p:spPr>
      </p:pic>
      <p:sp>
        <p:nvSpPr>
          <p:cNvPr id="27" name="Text 20"/>
          <p:cNvSpPr/>
          <p:nvPr/>
        </p:nvSpPr>
        <p:spPr>
          <a:xfrm>
            <a:off x="1473258" y="6489501"/>
            <a:ext cx="1907858" cy="2383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Training &amp; Culture</a:t>
            </a:r>
            <a:endParaRPr lang="en-US" dirty="0"/>
          </a:p>
        </p:txBody>
      </p:sp>
      <p:sp>
        <p:nvSpPr>
          <p:cNvPr id="28" name="Text 21"/>
          <p:cNvSpPr/>
          <p:nvPr/>
        </p:nvSpPr>
        <p:spPr>
          <a:xfrm>
            <a:off x="1473258" y="6789419"/>
            <a:ext cx="9620250" cy="2041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6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Empower staff with confident, informed training, fostering a supportive environment free from surveillance concerns.</a:t>
            </a:r>
            <a:endParaRPr lang="en-US" sz="16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87467" y="540187"/>
            <a:ext cx="11631692" cy="6138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00"/>
              </a:lnSpc>
              <a:buNone/>
            </a:pPr>
            <a:r>
              <a:rPr lang="en-US" sz="445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Unlock Your AI Strategy: The 90-Day Framework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687467" y="1494353"/>
            <a:ext cx="13255466" cy="2932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5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Small. Focused. Measurable. Three phases — each with a distinct purpose.</a:t>
            </a:r>
            <a:endParaRPr lang="en-US" sz="150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467" y="1978938"/>
            <a:ext cx="13255466" cy="5229344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2749480" y="3790010"/>
            <a:ext cx="2636952" cy="3587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800"/>
              </a:lnSpc>
              <a:buNone/>
            </a:pPr>
            <a:r>
              <a:rPr lang="en-US" sz="225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Phase 1</a:t>
            </a:r>
            <a:endParaRPr lang="en-US" sz="2250" dirty="0"/>
          </a:p>
        </p:txBody>
      </p:sp>
      <p:sp>
        <p:nvSpPr>
          <p:cNvPr id="6" name="Text 3"/>
          <p:cNvSpPr/>
          <p:nvPr/>
        </p:nvSpPr>
        <p:spPr>
          <a:xfrm>
            <a:off x="2749480" y="4250829"/>
            <a:ext cx="2636952" cy="2676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100"/>
              </a:lnSpc>
              <a:buNone/>
            </a:pPr>
            <a:r>
              <a:rPr lang="en-US" sz="18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Audit &amp; Foundations</a:t>
            </a:r>
            <a:endParaRPr lang="en-US" sz="1800" dirty="0"/>
          </a:p>
        </p:txBody>
      </p:sp>
      <p:sp>
        <p:nvSpPr>
          <p:cNvPr id="7" name="Text 4"/>
          <p:cNvSpPr/>
          <p:nvPr/>
        </p:nvSpPr>
        <p:spPr>
          <a:xfrm>
            <a:off x="6027831" y="4668396"/>
            <a:ext cx="2636951" cy="3587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800"/>
              </a:lnSpc>
              <a:buNone/>
            </a:pPr>
            <a:r>
              <a:rPr lang="en-US" sz="225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Phase 2</a:t>
            </a:r>
            <a:endParaRPr lang="en-US" sz="2250" dirty="0"/>
          </a:p>
        </p:txBody>
      </p:sp>
      <p:sp>
        <p:nvSpPr>
          <p:cNvPr id="8" name="Text 5"/>
          <p:cNvSpPr/>
          <p:nvPr/>
        </p:nvSpPr>
        <p:spPr>
          <a:xfrm>
            <a:off x="6027831" y="5129215"/>
            <a:ext cx="2636951" cy="2676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100"/>
              </a:lnSpc>
              <a:buNone/>
            </a:pPr>
            <a:r>
              <a:rPr lang="en-US" sz="18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Guardrails &amp; Training</a:t>
            </a:r>
            <a:endParaRPr lang="en-US" sz="1800" dirty="0"/>
          </a:p>
        </p:txBody>
      </p:sp>
      <p:sp>
        <p:nvSpPr>
          <p:cNvPr id="9" name="Text 6"/>
          <p:cNvSpPr/>
          <p:nvPr/>
        </p:nvSpPr>
        <p:spPr>
          <a:xfrm>
            <a:off x="9344450" y="3790010"/>
            <a:ext cx="2636952" cy="3587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800"/>
              </a:lnSpc>
              <a:buNone/>
            </a:pPr>
            <a:r>
              <a:rPr lang="en-US" sz="225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Phase 3</a:t>
            </a:r>
            <a:endParaRPr lang="en-US" sz="2250" dirty="0"/>
          </a:p>
        </p:txBody>
      </p:sp>
      <p:sp>
        <p:nvSpPr>
          <p:cNvPr id="10" name="Text 7"/>
          <p:cNvSpPr/>
          <p:nvPr/>
        </p:nvSpPr>
        <p:spPr>
          <a:xfrm>
            <a:off x="9344450" y="4250829"/>
            <a:ext cx="2636952" cy="2676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100"/>
              </a:lnSpc>
              <a:buNone/>
            </a:pPr>
            <a:r>
              <a:rPr lang="en-US" sz="18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Pilot &amp; Evaluate</a:t>
            </a:r>
            <a:endParaRPr lang="en-US" sz="1800" dirty="0"/>
          </a:p>
        </p:txBody>
      </p:sp>
      <p:sp>
        <p:nvSpPr>
          <p:cNvPr id="11" name="Text 8"/>
          <p:cNvSpPr/>
          <p:nvPr/>
        </p:nvSpPr>
        <p:spPr>
          <a:xfrm>
            <a:off x="687467" y="7399615"/>
            <a:ext cx="13255466" cy="2932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5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Each phase builds on the last. Do not skip ahead. The discipline of sequencing is itself a form of leadership.</a:t>
            </a:r>
            <a:endParaRPr lang="en-US" sz="15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603415"/>
            <a:ext cx="11443335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Days 1-30: Audit &amp; Build Your Foundation 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93790" y="2765822"/>
            <a:ext cx="13042821" cy="963811"/>
          </a:xfrm>
          <a:prstGeom prst="roundRect">
            <a:avLst>
              <a:gd name="adj" fmla="val 9884"/>
            </a:avLst>
          </a:prstGeom>
          <a:solidFill>
            <a:srgbClr val="C7D9EA"/>
          </a:solidFill>
          <a:ln/>
        </p:spPr>
        <p:txBody>
          <a:bodyPr/>
          <a:lstStyle/>
          <a:p>
            <a:endParaRPr lang="en-GB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0604" y="3109913"/>
            <a:ext cx="283488" cy="226814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1530906" y="3049310"/>
            <a:ext cx="1207889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No new tools in this phase.</a:t>
            </a:r>
            <a:r>
              <a:rPr lang="en-US" sz="175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Our goal here is clarity, not acquisition.</a:t>
            </a:r>
            <a:endParaRPr lang="en-US" sz="1750" dirty="0"/>
          </a:p>
        </p:txBody>
      </p:sp>
      <p:sp>
        <p:nvSpPr>
          <p:cNvPr id="6" name="Text 3"/>
          <p:cNvSpPr/>
          <p:nvPr/>
        </p:nvSpPr>
        <p:spPr>
          <a:xfrm>
            <a:off x="793790" y="3984784"/>
            <a:ext cx="226814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01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793790" y="4339828"/>
            <a:ext cx="3090505" cy="30480"/>
          </a:xfrm>
          <a:prstGeom prst="rect">
            <a:avLst/>
          </a:prstGeom>
          <a:solidFill>
            <a:srgbClr val="4982BC"/>
          </a:solidFill>
          <a:ln/>
        </p:spPr>
        <p:txBody>
          <a:bodyPr/>
          <a:lstStyle/>
          <a:p>
            <a:endParaRPr lang="en-GB"/>
          </a:p>
        </p:txBody>
      </p:sp>
      <p:sp>
        <p:nvSpPr>
          <p:cNvPr id="8" name="Text 5"/>
          <p:cNvSpPr/>
          <p:nvPr/>
        </p:nvSpPr>
        <p:spPr>
          <a:xfrm>
            <a:off x="793790" y="451413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Infrastructure Audit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793790" y="5004554"/>
            <a:ext cx="3090505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Identify all tools currently in use by staff, both official and informal.</a:t>
            </a:r>
            <a:endParaRPr lang="en-US" sz="1750" dirty="0"/>
          </a:p>
        </p:txBody>
      </p:sp>
      <p:sp>
        <p:nvSpPr>
          <p:cNvPr id="10" name="Text 7"/>
          <p:cNvSpPr/>
          <p:nvPr/>
        </p:nvSpPr>
        <p:spPr>
          <a:xfrm>
            <a:off x="4111109" y="3984784"/>
            <a:ext cx="226814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02</a:t>
            </a:r>
            <a:endParaRPr lang="en-US" sz="1750" dirty="0"/>
          </a:p>
        </p:txBody>
      </p:sp>
      <p:sp>
        <p:nvSpPr>
          <p:cNvPr id="11" name="Shape 8"/>
          <p:cNvSpPr/>
          <p:nvPr/>
        </p:nvSpPr>
        <p:spPr>
          <a:xfrm>
            <a:off x="4111109" y="4339828"/>
            <a:ext cx="3090624" cy="30480"/>
          </a:xfrm>
          <a:prstGeom prst="rect">
            <a:avLst/>
          </a:prstGeom>
          <a:solidFill>
            <a:srgbClr val="4982BC"/>
          </a:solidFill>
          <a:ln/>
        </p:spPr>
        <p:txBody>
          <a:bodyPr/>
          <a:lstStyle/>
          <a:p>
            <a:endParaRPr lang="en-GB"/>
          </a:p>
        </p:txBody>
      </p:sp>
      <p:sp>
        <p:nvSpPr>
          <p:cNvPr id="12" name="Text 9"/>
          <p:cNvSpPr/>
          <p:nvPr/>
        </p:nvSpPr>
        <p:spPr>
          <a:xfrm>
            <a:off x="4111109" y="451413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Subscription Review</a:t>
            </a:r>
            <a:endParaRPr lang="en-US" sz="2200" dirty="0"/>
          </a:p>
        </p:txBody>
      </p:sp>
      <p:sp>
        <p:nvSpPr>
          <p:cNvPr id="13" name="Text 10"/>
          <p:cNvSpPr/>
          <p:nvPr/>
        </p:nvSpPr>
        <p:spPr>
          <a:xfrm>
            <a:off x="4111109" y="5004554"/>
            <a:ext cx="3090624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Evaluate all paid subscriptions to identify usage patterns and redundancies.</a:t>
            </a:r>
            <a:endParaRPr lang="en-US" sz="1750" dirty="0"/>
          </a:p>
        </p:txBody>
      </p:sp>
      <p:sp>
        <p:nvSpPr>
          <p:cNvPr id="14" name="Text 11"/>
          <p:cNvSpPr/>
          <p:nvPr/>
        </p:nvSpPr>
        <p:spPr>
          <a:xfrm>
            <a:off x="7428548" y="3984784"/>
            <a:ext cx="226814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03</a:t>
            </a:r>
            <a:endParaRPr lang="en-US" sz="1750" dirty="0"/>
          </a:p>
        </p:txBody>
      </p:sp>
      <p:sp>
        <p:nvSpPr>
          <p:cNvPr id="15" name="Shape 12"/>
          <p:cNvSpPr/>
          <p:nvPr/>
        </p:nvSpPr>
        <p:spPr>
          <a:xfrm>
            <a:off x="7428548" y="4339828"/>
            <a:ext cx="3090624" cy="30480"/>
          </a:xfrm>
          <a:prstGeom prst="rect">
            <a:avLst/>
          </a:prstGeom>
          <a:solidFill>
            <a:srgbClr val="4982BC"/>
          </a:solidFill>
          <a:ln/>
        </p:spPr>
        <p:txBody>
          <a:bodyPr/>
          <a:lstStyle/>
          <a:p>
            <a:endParaRPr lang="en-GB"/>
          </a:p>
        </p:txBody>
      </p:sp>
      <p:sp>
        <p:nvSpPr>
          <p:cNvPr id="16" name="Text 13"/>
          <p:cNvSpPr/>
          <p:nvPr/>
        </p:nvSpPr>
        <p:spPr>
          <a:xfrm>
            <a:off x="7428548" y="4514136"/>
            <a:ext cx="3090624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Staff Confidence Survey</a:t>
            </a:r>
            <a:endParaRPr lang="en-US" sz="2200" dirty="0"/>
          </a:p>
        </p:txBody>
      </p:sp>
      <p:sp>
        <p:nvSpPr>
          <p:cNvPr id="17" name="Text 14"/>
          <p:cNvSpPr/>
          <p:nvPr/>
        </p:nvSpPr>
        <p:spPr>
          <a:xfrm>
            <a:off x="7428548" y="5358884"/>
            <a:ext cx="3090624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Assess current knowledge, concerns, and openness to change within your team.</a:t>
            </a:r>
            <a:endParaRPr lang="en-US" sz="1750" dirty="0"/>
          </a:p>
        </p:txBody>
      </p:sp>
      <p:sp>
        <p:nvSpPr>
          <p:cNvPr id="18" name="Text 15"/>
          <p:cNvSpPr/>
          <p:nvPr/>
        </p:nvSpPr>
        <p:spPr>
          <a:xfrm>
            <a:off x="10745986" y="3984784"/>
            <a:ext cx="226814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04</a:t>
            </a:r>
            <a:endParaRPr lang="en-US" sz="1750" dirty="0"/>
          </a:p>
        </p:txBody>
      </p:sp>
      <p:sp>
        <p:nvSpPr>
          <p:cNvPr id="19" name="Shape 16"/>
          <p:cNvSpPr/>
          <p:nvPr/>
        </p:nvSpPr>
        <p:spPr>
          <a:xfrm>
            <a:off x="10745986" y="4339828"/>
            <a:ext cx="3090624" cy="30480"/>
          </a:xfrm>
          <a:prstGeom prst="rect">
            <a:avLst/>
          </a:prstGeom>
          <a:solidFill>
            <a:srgbClr val="4982BC"/>
          </a:solidFill>
          <a:ln/>
        </p:spPr>
        <p:txBody>
          <a:bodyPr/>
          <a:lstStyle/>
          <a:p>
            <a:endParaRPr lang="en-GB"/>
          </a:p>
        </p:txBody>
      </p:sp>
      <p:sp>
        <p:nvSpPr>
          <p:cNvPr id="20" name="Text 17"/>
          <p:cNvSpPr/>
          <p:nvPr/>
        </p:nvSpPr>
        <p:spPr>
          <a:xfrm>
            <a:off x="10745986" y="451413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Identify One Pilot</a:t>
            </a:r>
            <a:endParaRPr lang="en-US" sz="2200" dirty="0"/>
          </a:p>
        </p:txBody>
      </p:sp>
      <p:sp>
        <p:nvSpPr>
          <p:cNvPr id="21" name="Text 18"/>
          <p:cNvSpPr/>
          <p:nvPr/>
        </p:nvSpPr>
        <p:spPr>
          <a:xfrm>
            <a:off x="10745986" y="5004554"/>
            <a:ext cx="3090624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Select a high-impact, low-risk pilot project based on survey findings.</a:t>
            </a:r>
            <a:endParaRPr lang="en-US" sz="17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0EA23994980294FB0F60FF1E1053E79" ma:contentTypeVersion="16" ma:contentTypeDescription="Create a new document." ma:contentTypeScope="" ma:versionID="654f02d26b1c1c7d5625d5d88c96006e">
  <xsd:schema xmlns:xsd="http://www.w3.org/2001/XMLSchema" xmlns:xs="http://www.w3.org/2001/XMLSchema" xmlns:p="http://schemas.microsoft.com/office/2006/metadata/properties" xmlns:ns2="0596a6cb-d8b5-417b-9d9a-24df8a1dc5ad" xmlns:ns3="ab65be31-62c5-4dd7-b090-2dcd9fed406f" targetNamespace="http://schemas.microsoft.com/office/2006/metadata/properties" ma:root="true" ma:fieldsID="797e9a06418e769bd99fc0ab9b6613cb" ns2:_="" ns3:_="">
    <xsd:import namespace="0596a6cb-d8b5-417b-9d9a-24df8a1dc5ad"/>
    <xsd:import namespace="ab65be31-62c5-4dd7-b090-2dcd9fed406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MediaServiceSearchProperties" minOccurs="0"/>
                <xsd:element ref="ns3:SharedWithUsers" minOccurs="0"/>
                <xsd:element ref="ns3:SharedWithDetail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596a6cb-d8b5-417b-9d9a-24df8a1dc5a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2" nillable="true" ma:taxonomy="true" ma:internalName="lcf76f155ced4ddcb4097134ff3c332f" ma:taxonomyFieldName="MediaServiceImageTags" ma:displayName="Image Tags" ma:readOnly="false" ma:fieldId="{5cf76f15-5ced-4ddc-b409-7134ff3c332f}" ma:taxonomyMulti="true" ma:sspId="5f7c9674-b15e-4854-b78e-f873e0bd21d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b65be31-62c5-4dd7-b090-2dcd9fed406f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1605c6b0-0e02-4dc7-a6b3-f3dbaab54185}" ma:internalName="TaxCatchAll" ma:showField="CatchAllData" ma:web="ab65be31-62c5-4dd7-b090-2dcd9fed406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596a6cb-d8b5-417b-9d9a-24df8a1dc5ad">
      <Terms xmlns="http://schemas.microsoft.com/office/infopath/2007/PartnerControls"/>
    </lcf76f155ced4ddcb4097134ff3c332f>
    <TaxCatchAll xmlns="ab65be31-62c5-4dd7-b090-2dcd9fed406f" xsi:nil="true"/>
  </documentManagement>
</p:properties>
</file>

<file path=customXml/itemProps1.xml><?xml version="1.0" encoding="utf-8"?>
<ds:datastoreItem xmlns:ds="http://schemas.openxmlformats.org/officeDocument/2006/customXml" ds:itemID="{EB422AA3-377C-4954-9154-8BB1C8414A63}"/>
</file>

<file path=customXml/itemProps2.xml><?xml version="1.0" encoding="utf-8"?>
<ds:datastoreItem xmlns:ds="http://schemas.openxmlformats.org/officeDocument/2006/customXml" ds:itemID="{BBCE40F9-00F4-49CC-9B9D-F1B76143F7E5}"/>
</file>

<file path=customXml/itemProps3.xml><?xml version="1.0" encoding="utf-8"?>
<ds:datastoreItem xmlns:ds="http://schemas.openxmlformats.org/officeDocument/2006/customXml" ds:itemID="{9A5FF929-6BDC-46A0-AF92-CCE38D5BB3DE}"/>
</file>

<file path=docProps/app.xml><?xml version="1.0" encoding="utf-8"?>
<Properties xmlns="http://schemas.openxmlformats.org/officeDocument/2006/extended-properties" xmlns:vt="http://schemas.openxmlformats.org/officeDocument/2006/docPropsVTypes">
  <TotalTime>354</TotalTime>
  <Words>1559</Words>
  <Application>Microsoft Office PowerPoint</Application>
  <PresentationFormat>Custom</PresentationFormat>
  <Paragraphs>207</Paragraphs>
  <Slides>17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Inter Bold</vt:lpstr>
      <vt:lpstr>Inter</vt:lpstr>
      <vt:lpstr>Inter Light</vt:lpstr>
      <vt:lpstr>Arial</vt:lpstr>
      <vt:lpstr>Gill Sans MT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>Luke Harris</cp:lastModifiedBy>
  <cp:revision>10</cp:revision>
  <dcterms:created xsi:type="dcterms:W3CDTF">2026-03-10T17:54:18Z</dcterms:created>
  <dcterms:modified xsi:type="dcterms:W3CDTF">2026-06-22T11:13:58Z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0x010100A0EA23994980294FB0F60FF1E1053E79</vt:lpwstr>
  </property>
</Properties>
</file>