
<file path=[Content_Types].xml><?xml version="1.0" encoding="utf-8"?>
<Types xmlns="http://schemas.openxmlformats.org/package/2006/content-types"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4" roundtripDataSignature="AMtx7mj0hFoIw2R+9QHjmVCWyTPKEhgB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3" Type="http://schemas.openxmlformats.org/officeDocument/2006/relationships/slide" Target="slides/slide9.xml"/><Relationship Id="rId39" Type="http://schemas.openxmlformats.org/officeDocument/2006/relationships/slide" Target="slides/slide35.xml"/><Relationship Id="rId18" Type="http://schemas.openxmlformats.org/officeDocument/2006/relationships/slide" Target="slides/slide14.xml"/><Relationship Id="rId42" Type="http://schemas.openxmlformats.org/officeDocument/2006/relationships/slide" Target="slides/slide38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7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29" Type="http://schemas.openxmlformats.org/officeDocument/2006/relationships/slide" Target="slides/slide25.xml"/><Relationship Id="rId16" Type="http://schemas.openxmlformats.org/officeDocument/2006/relationships/slide" Target="slides/slide12.xml"/><Relationship Id="rId40" Type="http://schemas.openxmlformats.org/officeDocument/2006/relationships/slide" Target="slides/slide36.xml"/><Relationship Id="rId24" Type="http://schemas.openxmlformats.org/officeDocument/2006/relationships/slide" Target="slides/slide20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5" Type="http://schemas.openxmlformats.org/officeDocument/2006/relationships/customXml" Target="../customXml/item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44" Type="http://customschemas.google.com/relationships/presentationmetadata" Target="metadata"/><Relationship Id="rId31" Type="http://schemas.openxmlformats.org/officeDocument/2006/relationships/slide" Target="slides/slide2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14" Type="http://schemas.openxmlformats.org/officeDocument/2006/relationships/slide" Target="slides/slide10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46" Type="http://schemas.openxmlformats.org/officeDocument/2006/relationships/customXml" Target="../customXml/item2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lassteaching.wordpress.com/2021/04/27/how-to-pre-empt-poor-behaviour-and-avoid-unnecessary-confrontations-in-your-classroom/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chemicalorthodoxy.co.uk/2024/10/20/subtract/#more-5927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lassteaching.wordpress.com/2021/04/27/how-to-pre-empt-poor-behaviour-and-avoid-unnecessary-confrontations-in-your-classroom/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should feed into your action plan and form a big part of your conversations with your SLT link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Ideas for behaviour/bfl -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How to pre-empt poor behaviour and avoid unnecessary confrontations in your classroom | Class Teaching (wordpress.com)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T&amp;L - </a:t>
            </a:r>
            <a:endParaRPr/>
          </a:p>
        </p:txBody>
      </p:sp>
      <p:sp>
        <p:nvSpPr>
          <p:cNvPr id="164" name="Google Shape;16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One priority to rule them all……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SUBTRACT – A Chemical Orthodoxy</a:t>
            </a:r>
            <a:endParaRPr/>
          </a:p>
        </p:txBody>
      </p:sp>
      <p:sp>
        <p:nvSpPr>
          <p:cNvPr id="171" name="Google Shape;17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Oracy – train staff in managing pair talk to get more students discussing, cold call to give all a chance to speak,  say again better to improve the quality of student talk…….</a:t>
            </a:r>
            <a:endParaRPr/>
          </a:p>
        </p:txBody>
      </p:sp>
      <p:sp>
        <p:nvSpPr>
          <p:cNvPr id="184" name="Google Shape;18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ee41b2249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3ee41b2249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3ee41b2249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ee41b2249a_0_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ee41b2249a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3ee41b2249a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ea31888583_0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ea31888583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3ea31888583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should feed into your action plan and form a big part of your conversations with your SLT link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Ideas for behaviour/bfl -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How to pre-empt poor behaviour and avoid unnecessary confrontations in your classroom | Class Teaching (wordpress.com)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T&amp;L - </a:t>
            </a:r>
            <a:endParaRPr/>
          </a:p>
        </p:txBody>
      </p:sp>
      <p:sp>
        <p:nvSpPr>
          <p:cNvPr id="231" name="Google Shape;231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slide 3 – remember slide 3.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will refer you back to slide 3 repeatedly.</a:t>
            </a:r>
            <a:endParaRPr/>
          </a:p>
        </p:txBody>
      </p:sp>
      <p:sp>
        <p:nvSpPr>
          <p:cNvPr id="95" name="Google Shape;9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 SLT link with a really clear picture of what your priority is and what you are working on can be a goldmine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them to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Support you on obs/learning walks/work scrutinies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Feed back to you from their drop ins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Help keep you honest – are you walking the talk?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culture of professional challenge – we’re all looking for this from everyone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You are changing habits – this takes </a:t>
            </a:r>
            <a:r>
              <a:rPr b="1" lang="en-GB" sz="1200"/>
              <a:t>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Observing something once != habit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Get out there – get your SLT link out there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Praise in public, challenge in private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“Thanks for letting me drop in, can I just give you a bit of feedback”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Next CPD session – more work on this needed?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Just because I taught him doesn’t mean he learned 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Equally true of staff.  Is this REALLY being implemented well?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wanted to improve student participation and checks for understanding.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Bought MWB packs for every classroom.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Planned routines around MWBs – using 3,2,1 show me</a:t>
            </a:r>
            <a:endParaRPr/>
          </a:p>
        </p:txBody>
      </p:sp>
      <p:sp>
        <p:nvSpPr>
          <p:cNvPr id="337" name="Google Shape;337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Just because I taught him doesn’t mean he learned 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Equally true of staff.  Is this REALLY being implemented well?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wanted to improve student participation and checks for understanding.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Bought MWB packs for every classroom.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Planned routines around MWBs – using 3,2,1 show me</a:t>
            </a:r>
            <a:endParaRPr/>
          </a:p>
        </p:txBody>
      </p:sp>
      <p:sp>
        <p:nvSpPr>
          <p:cNvPr id="347" name="Google Shape;347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ea3188858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3ea3188858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important thing to remember is that these people work for you.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well trained assistant head is a joyous resource to deploy.</a:t>
            </a:r>
            <a:endParaRPr/>
          </a:p>
        </p:txBody>
      </p:sp>
      <p:sp>
        <p:nvSpPr>
          <p:cNvPr id="124" name="Google Shape;124;g3ea3188858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One priority to rule them all……</a:t>
            </a:r>
            <a:endParaRPr/>
          </a:p>
        </p:txBody>
      </p:sp>
      <p:sp>
        <p:nvSpPr>
          <p:cNvPr id="143" name="Google Shape;14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4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4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4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4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Relationship Id="rId6" Type="http://schemas.openxmlformats.org/officeDocument/2006/relationships/image" Target="../media/image1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researchgate.net/publication/283800050_Parsing_the_Practice_of_Teach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831850" y="214313"/>
            <a:ext cx="10515600" cy="1062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/>
              <a:t>How To Train Your Dragon</a:t>
            </a:r>
            <a:endParaRPr/>
          </a:p>
        </p:txBody>
      </p:sp>
      <p:sp>
        <p:nvSpPr>
          <p:cNvPr id="89" name="Google Shape;89;p1"/>
          <p:cNvSpPr txBox="1"/>
          <p:nvPr>
            <p:ph idx="1" type="body"/>
          </p:nvPr>
        </p:nvSpPr>
        <p:spPr>
          <a:xfrm>
            <a:off x="1679575" y="1389063"/>
            <a:ext cx="10515600" cy="1062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>
                <a:solidFill>
                  <a:schemeClr val="dk1"/>
                </a:solidFill>
              </a:rPr>
              <a:t>Andy Colley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>
                <a:solidFill>
                  <a:schemeClr val="dk1"/>
                </a:solidFill>
              </a:rPr>
              <a:t>MrAColley@bsky.social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831850" y="2700338"/>
            <a:ext cx="10515600" cy="81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0" i="0" lang="en-GB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679575" y="3656013"/>
            <a:ext cx="10353675" cy="1738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HOF Technology &amp; HOD Computing @ Laurus Cheadle Hulme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AST/Lead Practitioner/CAS Master Teacher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LearningDust host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>
            <p:ph type="title"/>
          </p:nvPr>
        </p:nvSpPr>
        <p:spPr>
          <a:xfrm>
            <a:off x="377103" y="-4835"/>
            <a:ext cx="115546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GB" sz="3600">
                <a:latin typeface="Arial"/>
                <a:ea typeface="Arial"/>
                <a:cs typeface="Arial"/>
                <a:sym typeface="Arial"/>
              </a:rPr>
              <a:t>What practical problem(s) do you want to focus your priority on? </a:t>
            </a:r>
            <a:endParaRPr/>
          </a:p>
        </p:txBody>
      </p:sp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377100" y="1580350"/>
            <a:ext cx="11749200" cy="49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742950" lvl="0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Behaviour (behaviour, participation)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-742950" lvl="0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Curriculum (portraying)</a:t>
            </a:r>
            <a:endParaRPr/>
          </a:p>
          <a:p>
            <a:pPr indent="-742950" lvl="1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  <a:p>
            <a:pPr indent="-742950" lvl="1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Sequence</a:t>
            </a:r>
            <a:endParaRPr/>
          </a:p>
          <a:p>
            <a:pPr indent="-742950" lvl="0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T&amp;L (portraying, exposing thinking &amp; participation)</a:t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ATTENTION</a:t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Explanations/Subject knowledge</a:t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Questioning</a:t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Modelling</a:t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Check for understanding</a:t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Student participation</a:t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…..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>
            <p:ph type="title"/>
          </p:nvPr>
        </p:nvSpPr>
        <p:spPr>
          <a:xfrm>
            <a:off x="241300" y="-223837"/>
            <a:ext cx="10515600" cy="1243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GB"/>
              <a:t>What's your thing?</a:t>
            </a:r>
            <a:endParaRPr/>
          </a:p>
        </p:txBody>
      </p:sp>
      <p:pic>
        <p:nvPicPr>
          <p:cNvPr descr="Lord Of The Rings: The Fellowship Of The Ring - Cleethorpes - Parkway  Cinemas" id="174" name="Google Shape;17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47" y="1240643"/>
            <a:ext cx="5803594" cy="380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3941" y="1244290"/>
            <a:ext cx="5616146" cy="3813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hite rectangular object with black text&#10;&#10;Description automatically generated" id="180" name="Google Shape;18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50" y="738188"/>
            <a:ext cx="11944350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 txBox="1"/>
          <p:nvPr>
            <p:ph type="title"/>
          </p:nvPr>
        </p:nvSpPr>
        <p:spPr>
          <a:xfrm>
            <a:off x="104775" y="3175"/>
            <a:ext cx="10515600" cy="820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Managing up – tip #1 – deciding on priorities</a:t>
            </a:r>
            <a:endParaRPr/>
          </a:p>
        </p:txBody>
      </p:sp>
      <p:sp>
        <p:nvSpPr>
          <p:cNvPr id="187" name="Google Shape;187;p14"/>
          <p:cNvSpPr txBox="1"/>
          <p:nvPr>
            <p:ph idx="1" type="body"/>
          </p:nvPr>
        </p:nvSpPr>
        <p:spPr>
          <a:xfrm>
            <a:off x="104775" y="987425"/>
            <a:ext cx="8324850" cy="5665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SLT links love it when…..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You arrive with a clear idea of what you want to achieve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Linked this back to a whole school priority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You help them to understand what to look for in your subject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Give them something to read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You have a plan for a schedule of CPD that trains, monitors &amp; reviews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You know what you want from them</a:t>
            </a:r>
            <a:endParaRPr/>
          </a:p>
        </p:txBody>
      </p:sp>
      <p:pic>
        <p:nvPicPr>
          <p:cNvPr descr="Huh: Curriculum conversations between subject and senior leaders : Mary  Myatt, John Tomsett: Amazon.co.uk: Books" id="188" name="Google Shape;18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3550" y="828999"/>
            <a:ext cx="2743200" cy="3885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oster of a diagram&#10;&#10;Description automatically generated" id="189" name="Google Shape;18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1975" y="3038475"/>
            <a:ext cx="3538526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ee41b2249a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The SLT Link</a:t>
            </a:r>
            <a:endParaRPr/>
          </a:p>
        </p:txBody>
      </p:sp>
      <p:pic>
        <p:nvPicPr>
          <p:cNvPr descr="A person in a suit and tie&#10;&#10;Description automatically generated" id="196" name="Google Shape;196;g3ee41b2249a_0_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3250" y="794"/>
            <a:ext cx="5238900" cy="68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3ee41b2249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12525"/>
            <a:ext cx="6902575" cy="270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3ee41b2249a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2075" y="4397776"/>
            <a:ext cx="2831021" cy="223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ee41b2249a_0_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erson in a suit and tie&#10;&#10;Description automatically generated" id="205" name="Google Shape;205;g3ee41b2249a_0_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6492" y="3752847"/>
            <a:ext cx="2360700" cy="30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ee41b2249a_0_8" title="Colley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1225" y="3891375"/>
            <a:ext cx="2178050" cy="2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3ee41b2249a_0_8"/>
          <p:cNvSpPr txBox="1"/>
          <p:nvPr/>
        </p:nvSpPr>
        <p:spPr>
          <a:xfrm>
            <a:off x="4079150" y="4655900"/>
            <a:ext cx="3785400" cy="160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Translation Tool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g3ee41b2249a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200" y="41950"/>
            <a:ext cx="10515599" cy="3560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/>
          <p:nvPr>
            <p:ph type="title"/>
          </p:nvPr>
        </p:nvSpPr>
        <p:spPr>
          <a:xfrm>
            <a:off x="0" y="3175"/>
            <a:ext cx="105156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Subject Translation Tool</a:t>
            </a:r>
            <a:endParaRPr b="1"/>
          </a:p>
        </p:txBody>
      </p:sp>
      <p:pic>
        <p:nvPicPr>
          <p:cNvPr descr="A screenshot of a computer&#10;&#10;Description automatically generated" id="214" name="Google Shape;2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1125" y="742950"/>
            <a:ext cx="899160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/>
          <p:nvPr>
            <p:ph type="title"/>
          </p:nvPr>
        </p:nvSpPr>
        <p:spPr>
          <a:xfrm>
            <a:off x="0" y="3175"/>
            <a:ext cx="105156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Subject Translation Tool</a:t>
            </a:r>
            <a:endParaRPr b="1"/>
          </a:p>
        </p:txBody>
      </p:sp>
      <p:pic>
        <p:nvPicPr>
          <p:cNvPr descr="A screenshot of a computer&#10;&#10;Description automatically generated" id="220" name="Google Shape;2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742950"/>
            <a:ext cx="8515350" cy="61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ea31888583_0_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g3ea31888583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9" cy="6763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 txBox="1"/>
          <p:nvPr>
            <p:ph type="title"/>
          </p:nvPr>
        </p:nvSpPr>
        <p:spPr>
          <a:xfrm>
            <a:off x="353291" y="126134"/>
            <a:ext cx="115546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GB" sz="3600">
                <a:latin typeface="Arial"/>
                <a:ea typeface="Arial"/>
                <a:cs typeface="Arial"/>
                <a:sym typeface="Arial"/>
              </a:rPr>
              <a:t>Your priority - Plan the translation tool</a:t>
            </a:r>
            <a:endParaRPr/>
          </a:p>
        </p:txBody>
      </p:sp>
      <p:pic>
        <p:nvPicPr>
          <p:cNvPr descr="A white sheet with black text&#10;&#10;Description automatically generated" id="234" name="Google Shape;2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1612" y="1578769"/>
            <a:ext cx="6815138" cy="3690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background with black text&#10;&#10;Description automatically generated" id="235" name="Google Shape;23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444" y="1583531"/>
            <a:ext cx="5150644" cy="3690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>
            <p:ph idx="1" type="body"/>
          </p:nvPr>
        </p:nvSpPr>
        <p:spPr>
          <a:xfrm>
            <a:off x="465174" y="282400"/>
            <a:ext cx="11184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GB" sz="4400"/>
              <a:t>The biggest impact you can have as a HOD is to improve the quality of teaching in every classroom …..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GB" sz="4400"/>
              <a:t>….. so that all students get the best experience in their lessons.</a:t>
            </a:r>
            <a:endParaRPr sz="4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/>
              <a:t>Communicate &amp; Train</a:t>
            </a:r>
            <a:endParaRPr/>
          </a:p>
        </p:txBody>
      </p:sp>
      <p:sp>
        <p:nvSpPr>
          <p:cNvPr id="241" name="Google Shape;241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/>
          <p:nvPr>
            <p:ph type="title"/>
          </p:nvPr>
        </p:nvSpPr>
        <p:spPr>
          <a:xfrm>
            <a:off x="259774" y="1709738"/>
            <a:ext cx="11606644" cy="1500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/>
              <a:t>Department meeting != CPD session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"/>
          <p:cNvSpPr txBox="1"/>
          <p:nvPr>
            <p:ph type="title"/>
          </p:nvPr>
        </p:nvSpPr>
        <p:spPr>
          <a:xfrm>
            <a:off x="92242" y="18255"/>
            <a:ext cx="1126155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Managing up – tip #2 – running CPD sessions</a:t>
            </a:r>
            <a:endParaRPr/>
          </a:p>
        </p:txBody>
      </p:sp>
      <p:sp>
        <p:nvSpPr>
          <p:cNvPr id="252" name="Google Shape;252;p20"/>
          <p:cNvSpPr txBox="1"/>
          <p:nvPr>
            <p:ph idx="1" type="body"/>
          </p:nvPr>
        </p:nvSpPr>
        <p:spPr>
          <a:xfrm>
            <a:off x="304800" y="1254125"/>
            <a:ext cx="11268075" cy="5122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 sz="3600"/>
              <a:t>SLT links love it when…..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 sz="3600"/>
              <a:t> The sessions are focused </a:t>
            </a:r>
            <a:endParaRPr sz="3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 sz="3600"/>
              <a:t> It's part of a process, not an event</a:t>
            </a:r>
            <a:endParaRPr sz="3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 sz="3600"/>
              <a:t> Detailed subject nerdery</a:t>
            </a:r>
            <a:endParaRPr sz="3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 sz="3600"/>
              <a:t> They get a clear idea of what you want from them (translation tool)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 sz="3600"/>
              <a:t> They know what to look for afterwards (active ingredients)</a:t>
            </a:r>
            <a:endParaRPr sz="3600"/>
          </a:p>
        </p:txBody>
      </p:sp>
      <p:pic>
        <p:nvPicPr>
          <p:cNvPr descr="A person in a suit and tie&#10;&#10;Description automatically generated" id="253" name="Google Shape;25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39350" y="4029869"/>
            <a:ext cx="2152650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 txBox="1"/>
          <p:nvPr>
            <p:ph type="title"/>
          </p:nvPr>
        </p:nvSpPr>
        <p:spPr>
          <a:xfrm>
            <a:off x="464127" y="209263"/>
            <a:ext cx="10515600" cy="930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Before</a:t>
            </a:r>
            <a:endParaRPr/>
          </a:p>
        </p:txBody>
      </p:sp>
      <p:sp>
        <p:nvSpPr>
          <p:cNvPr id="259" name="Google Shape;259;p21"/>
          <p:cNvSpPr txBox="1"/>
          <p:nvPr>
            <p:ph idx="1" type="body"/>
          </p:nvPr>
        </p:nvSpPr>
        <p:spPr>
          <a:xfrm>
            <a:off x="467498" y="1233921"/>
            <a:ext cx="10886302" cy="5330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GB" sz="4000"/>
              <a:t>What are people preparing/reading/bringing?</a:t>
            </a:r>
            <a:endParaRPr sz="4000"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GB" sz="4000"/>
              <a:t>Is there a community you are engaging with?</a:t>
            </a:r>
            <a:endParaRPr sz="4000"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GB" sz="4000"/>
              <a:t>Is expert input needed? Who is best to provide it (in/out of dept)?</a:t>
            </a:r>
            <a:endParaRPr sz="4000"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GB" sz="4000"/>
              <a:t>What are the ‘active ingredients’ that you want to see from your staff afterwards?</a:t>
            </a:r>
            <a:endParaRPr sz="4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 sz="3600"/>
              <a:t>What does the evidence look like?</a:t>
            </a:r>
            <a:endParaRPr sz="3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493" y="190396"/>
            <a:ext cx="11952950" cy="490558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"/>
          <p:cNvSpPr txBox="1"/>
          <p:nvPr>
            <p:ph type="title"/>
          </p:nvPr>
        </p:nvSpPr>
        <p:spPr>
          <a:xfrm>
            <a:off x="831850" y="1709738"/>
            <a:ext cx="1051560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"Detailed Subject Nerdery"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"/>
          <p:cNvSpPr txBox="1"/>
          <p:nvPr>
            <p:ph type="title"/>
          </p:nvPr>
        </p:nvSpPr>
        <p:spPr>
          <a:xfrm>
            <a:off x="274745" y="115094"/>
            <a:ext cx="1126730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Sustained subject engagement</a:t>
            </a:r>
            <a:endParaRPr/>
          </a:p>
        </p:txBody>
      </p:sp>
      <p:sp>
        <p:nvSpPr>
          <p:cNvPr id="276" name="Google Shape;276;p24"/>
          <p:cNvSpPr txBox="1"/>
          <p:nvPr>
            <p:ph idx="1" type="body"/>
          </p:nvPr>
        </p:nvSpPr>
        <p:spPr>
          <a:xfrm>
            <a:off x="274745" y="1432719"/>
            <a:ext cx="1126730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2959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-GB" sz="3200">
                <a:latin typeface="Arial"/>
                <a:ea typeface="Arial"/>
                <a:cs typeface="Arial"/>
                <a:sym typeface="Arial"/>
              </a:rPr>
              <a:t>macro choices </a:t>
            </a:r>
            <a:r>
              <a:rPr lang="en-GB" sz="3200">
                <a:latin typeface="Arial"/>
                <a:ea typeface="Arial"/>
                <a:cs typeface="Arial"/>
                <a:sym typeface="Arial"/>
              </a:rPr>
              <a:t>a department must make require continuous conversation with culture</a:t>
            </a:r>
            <a:endParaRPr/>
          </a:p>
          <a:p>
            <a:pPr indent="-64135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241935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What substantive knowledge?</a:t>
            </a:r>
            <a:endParaRPr/>
          </a:p>
          <a:p>
            <a:pPr indent="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(technical knowledge; factual content; practical skill)</a:t>
            </a:r>
            <a:endParaRPr/>
          </a:p>
          <a:p>
            <a:pPr indent="-64135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241935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What disciplinary thinking?</a:t>
            </a:r>
            <a:endParaRPr/>
          </a:p>
          <a:p>
            <a:pPr indent="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(computational thinking; maths skills; analysis; problem-solving)</a:t>
            </a:r>
            <a:endParaRPr/>
          </a:p>
          <a:p>
            <a:pPr indent="0" lvl="2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/>
          <p:nvPr>
            <p:ph type="title"/>
          </p:nvPr>
        </p:nvSpPr>
        <p:spPr>
          <a:xfrm>
            <a:off x="352425" y="1460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Sustained subject engagement</a:t>
            </a:r>
            <a:endParaRPr/>
          </a:p>
        </p:txBody>
      </p:sp>
      <p:sp>
        <p:nvSpPr>
          <p:cNvPr id="282" name="Google Shape;282;p25"/>
          <p:cNvSpPr txBox="1"/>
          <p:nvPr>
            <p:ph idx="1" type="body"/>
          </p:nvPr>
        </p:nvSpPr>
        <p:spPr>
          <a:xfrm>
            <a:off x="476250" y="1349375"/>
            <a:ext cx="11249025" cy="5084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 startAt="2"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-GB" sz="3200">
                <a:latin typeface="Arial"/>
                <a:ea typeface="Arial"/>
                <a:cs typeface="Arial"/>
                <a:sym typeface="Arial"/>
              </a:rPr>
              <a:t>micro choices </a:t>
            </a:r>
            <a:r>
              <a:rPr lang="en-GB" sz="3200">
                <a:latin typeface="Arial"/>
                <a:ea typeface="Arial"/>
                <a:cs typeface="Arial"/>
                <a:sym typeface="Arial"/>
              </a:rPr>
              <a:t>a department must make require continuous reflection on the efficacy of content positioning</a:t>
            </a:r>
            <a:endParaRPr/>
          </a:p>
          <a:p>
            <a:pPr indent="-32639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How do we ensure this element here makes possible that element there?</a:t>
            </a:r>
            <a:endParaRPr/>
          </a:p>
          <a:p>
            <a:pPr indent="-64135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What do they already need to know/do/understand to be able to access this?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Why this. Why now?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We could call this the </a:t>
            </a:r>
            <a:r>
              <a:rPr b="1" lang="en-GB" sz="3200">
                <a:latin typeface="Arial"/>
                <a:ea typeface="Arial"/>
                <a:cs typeface="Arial"/>
                <a:sym typeface="Arial"/>
              </a:rPr>
              <a:t>proximal</a:t>
            </a:r>
            <a:r>
              <a:rPr lang="en-GB" sz="3200">
                <a:latin typeface="Arial"/>
                <a:ea typeface="Arial"/>
                <a:cs typeface="Arial"/>
                <a:sym typeface="Arial"/>
              </a:rPr>
              <a:t> role of knowledge.</a:t>
            </a:r>
            <a:endParaRPr/>
          </a:p>
          <a:p>
            <a:pPr indent="-292735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Sustained subject engagement</a:t>
            </a:r>
            <a:endParaRPr/>
          </a:p>
        </p:txBody>
      </p:sp>
      <p:sp>
        <p:nvSpPr>
          <p:cNvPr id="288" name="Google Shape;288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 startAt="3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Teaching needs to be enlivened by passion and enthusiasm. The teacher needs a relationship to the content being taught.</a:t>
            </a:r>
            <a:endParaRPr/>
          </a:p>
          <a:p>
            <a:pPr indent="-304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"/>
          <p:cNvSpPr/>
          <p:nvPr/>
        </p:nvSpPr>
        <p:spPr>
          <a:xfrm>
            <a:off x="221103" y="-2184"/>
            <a:ext cx="11494648" cy="6986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good is our sequencing rationale for the following elements: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Units of data, memory &amp; storage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 hardware, networks and data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What are the core knowledge, concepts and vocabulary at KS3 for computer hardware: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 key parts of our explanations? Who does it best?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will students practice this? Written? Verbally?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A couple of staff are suggesting that we should deliver an AI ethics unit in Y9 instead of e-safety: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might be the advantages and disadvantages in such a switch in terms of the skills you would want pupils to access later (at GCSE, A Level)?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earlier topics might show their impact on pupils more readily in this unit than they would in e-safety?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might this consolidate and provide new reflection on topics typically covered in GCSE &amp; A Level computing?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sbro Buckaroo"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5469" y="1859972"/>
            <a:ext cx="4661061" cy="476627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 txBox="1"/>
          <p:nvPr/>
        </p:nvSpPr>
        <p:spPr>
          <a:xfrm>
            <a:off x="359251" y="3775200"/>
            <a:ext cx="219248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analysis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87943" y="2379642"/>
            <a:ext cx="301509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Whole school priorities</a:t>
            </a:r>
            <a:endParaRPr/>
          </a:p>
        </p:txBody>
      </p:sp>
      <p:sp>
        <p:nvSpPr>
          <p:cNvPr id="105" name="Google Shape;105;p4"/>
          <p:cNvSpPr txBox="1"/>
          <p:nvPr/>
        </p:nvSpPr>
        <p:spPr>
          <a:xfrm>
            <a:off x="344251" y="898202"/>
            <a:ext cx="269173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vision for the dept</a:t>
            </a:r>
            <a:endParaRPr/>
          </a:p>
        </p:txBody>
      </p:sp>
      <p:sp>
        <p:nvSpPr>
          <p:cNvPr id="106" name="Google Shape;106;p4"/>
          <p:cNvSpPr txBox="1"/>
          <p:nvPr/>
        </p:nvSpPr>
        <p:spPr>
          <a:xfrm>
            <a:off x="7006388" y="0"/>
            <a:ext cx="395697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Staffing/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recruitment constraints</a:t>
            </a:r>
            <a:endParaRPr/>
          </a:p>
        </p:txBody>
      </p:sp>
      <p:sp>
        <p:nvSpPr>
          <p:cNvPr id="107" name="Google Shape;107;p4"/>
          <p:cNvSpPr txBox="1"/>
          <p:nvPr/>
        </p:nvSpPr>
        <p:spPr>
          <a:xfrm>
            <a:off x="9193232" y="4826790"/>
            <a:ext cx="288223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SLT have been on a course</a:t>
            </a:r>
            <a:endParaRPr/>
          </a:p>
        </p:txBody>
      </p:sp>
      <p:sp>
        <p:nvSpPr>
          <p:cNvPr id="108" name="Google Shape;108;p4"/>
          <p:cNvSpPr txBox="1"/>
          <p:nvPr/>
        </p:nvSpPr>
        <p:spPr>
          <a:xfrm>
            <a:off x="9543216" y="1662463"/>
            <a:ext cx="269173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Advances in technology</a:t>
            </a:r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207441" y="5305551"/>
            <a:ext cx="261002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course/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curriculum</a:t>
            </a:r>
            <a:endParaRPr/>
          </a:p>
        </p:txBody>
      </p:sp>
      <p:cxnSp>
        <p:nvCxnSpPr>
          <p:cNvPr id="110" name="Google Shape;110;p4"/>
          <p:cNvCxnSpPr>
            <a:stCxn id="109" idx="3"/>
          </p:cNvCxnSpPr>
          <p:nvPr/>
        </p:nvCxnSpPr>
        <p:spPr>
          <a:xfrm flipH="1" rot="10800000">
            <a:off x="2817468" y="3825816"/>
            <a:ext cx="1428900" cy="20799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111" name="Google Shape;111;p4"/>
          <p:cNvCxnSpPr>
            <a:stCxn id="103" idx="3"/>
          </p:cNvCxnSpPr>
          <p:nvPr/>
        </p:nvCxnSpPr>
        <p:spPr>
          <a:xfrm flipH="1" rot="10800000">
            <a:off x="2551731" y="3560864"/>
            <a:ext cx="1490400" cy="814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112" name="Google Shape;112;p4"/>
          <p:cNvCxnSpPr>
            <a:stCxn id="104" idx="3"/>
          </p:cNvCxnSpPr>
          <p:nvPr/>
        </p:nvCxnSpPr>
        <p:spPr>
          <a:xfrm>
            <a:off x="3103035" y="2979807"/>
            <a:ext cx="790800" cy="2457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113" name="Google Shape;113;p4"/>
          <p:cNvCxnSpPr>
            <a:stCxn id="105" idx="3"/>
          </p:cNvCxnSpPr>
          <p:nvPr/>
        </p:nvCxnSpPr>
        <p:spPr>
          <a:xfrm>
            <a:off x="3035989" y="1498367"/>
            <a:ext cx="846900" cy="10827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114" name="Google Shape;114;p4"/>
          <p:cNvCxnSpPr>
            <a:stCxn id="115" idx="2"/>
          </p:cNvCxnSpPr>
          <p:nvPr/>
        </p:nvCxnSpPr>
        <p:spPr>
          <a:xfrm>
            <a:off x="5387933" y="1370075"/>
            <a:ext cx="0" cy="10041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116" name="Google Shape;116;p4"/>
          <p:cNvCxnSpPr>
            <a:stCxn id="108" idx="1"/>
          </p:cNvCxnSpPr>
          <p:nvPr/>
        </p:nvCxnSpPr>
        <p:spPr>
          <a:xfrm flipH="1">
            <a:off x="7283616" y="2262628"/>
            <a:ext cx="2259600" cy="1065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117" name="Google Shape;117;p4"/>
          <p:cNvCxnSpPr>
            <a:stCxn id="107" idx="1"/>
          </p:cNvCxnSpPr>
          <p:nvPr/>
        </p:nvCxnSpPr>
        <p:spPr>
          <a:xfrm rot="10800000">
            <a:off x="7283432" y="3878955"/>
            <a:ext cx="1909800" cy="1548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15" name="Google Shape;115;p4"/>
          <p:cNvSpPr txBox="1"/>
          <p:nvPr/>
        </p:nvSpPr>
        <p:spPr>
          <a:xfrm>
            <a:off x="4042064" y="169746"/>
            <a:ext cx="269173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knowledge</a:t>
            </a:r>
            <a:endParaRPr/>
          </a:p>
        </p:txBody>
      </p:sp>
      <p:cxnSp>
        <p:nvCxnSpPr>
          <p:cNvPr id="118" name="Google Shape;118;p4"/>
          <p:cNvCxnSpPr/>
          <p:nvPr/>
        </p:nvCxnSpPr>
        <p:spPr>
          <a:xfrm flipH="1">
            <a:off x="7638991" y="1662463"/>
            <a:ext cx="729621" cy="711753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19" name="Google Shape;119;p4"/>
          <p:cNvSpPr txBox="1"/>
          <p:nvPr/>
        </p:nvSpPr>
        <p:spPr>
          <a:xfrm>
            <a:off x="9217386" y="3244626"/>
            <a:ext cx="288223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“Because OFSTED”</a:t>
            </a:r>
            <a:endParaRPr/>
          </a:p>
        </p:txBody>
      </p:sp>
      <p:cxnSp>
        <p:nvCxnSpPr>
          <p:cNvPr id="120" name="Google Shape;120;p4"/>
          <p:cNvCxnSpPr>
            <a:stCxn id="119" idx="1"/>
          </p:cNvCxnSpPr>
          <p:nvPr/>
        </p:nvCxnSpPr>
        <p:spPr>
          <a:xfrm rot="10800000">
            <a:off x="7283586" y="3637491"/>
            <a:ext cx="1933800" cy="207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/>
              <a:t>Plan it.......</a:t>
            </a:r>
            <a:endParaRPr/>
          </a:p>
        </p:txBody>
      </p:sp>
      <p:sp>
        <p:nvSpPr>
          <p:cNvPr id="299" name="Google Shape;299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 txBox="1"/>
          <p:nvPr>
            <p:ph type="ctrTitle"/>
          </p:nvPr>
        </p:nvSpPr>
        <p:spPr>
          <a:xfrm>
            <a:off x="609600" y="112236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5" name="Google Shape;305;p2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A white rectangular box with black text&#10;&#10;Description automatically generated" id="306" name="Google Shape;30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750" y="328613"/>
            <a:ext cx="10096500" cy="620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"/>
          <p:cNvSpPr txBox="1"/>
          <p:nvPr>
            <p:ph type="title"/>
          </p:nvPr>
        </p:nvSpPr>
        <p:spPr>
          <a:xfrm>
            <a:off x="219075" y="31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Where do we end up without this?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0"/>
          <p:cNvSpPr txBox="1"/>
          <p:nvPr>
            <p:ph idx="1" type="body"/>
          </p:nvPr>
        </p:nvSpPr>
        <p:spPr>
          <a:xfrm>
            <a:off x="361950" y="1241984"/>
            <a:ext cx="11477625" cy="5403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 lack of thoroughness in teaching, resulting in low expectations for in-lesson formative assessment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Moving on just because some students have displayed some attribute once, instead of over-learning to fluency.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Practicing the skill of analysis, answering the 8 markers, rather than the range of rich knowledge encounters or wider reference points that sit underneath this accomplishment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 ‘what can we get away with culture’ “They don’t need to do that in GCSE answers, so don’t bother teaching it…”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 fear of, or failure to, nurture robust curriculum debate within departments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Running a department meeting like a checklist, rather than valuing the subject/curricular discussion itself and the new shared meanings that result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 deficit model of engagement. Engagement is imported rather than a property of the content itself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1"/>
          <p:cNvSpPr txBox="1"/>
          <p:nvPr/>
        </p:nvSpPr>
        <p:spPr>
          <a:xfrm>
            <a:off x="256308" y="105069"/>
            <a:ext cx="10515600" cy="730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1"/>
          <p:cNvSpPr txBox="1"/>
          <p:nvPr/>
        </p:nvSpPr>
        <p:spPr>
          <a:xfrm>
            <a:off x="466726" y="1092784"/>
            <a:ext cx="11559886" cy="5661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your SLT link there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 back good stuff that you’ve seen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Modelling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Practicing – yes really!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on/refining/collaborative planning - question banks, subject knowledge, explanations.......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Really, really </a:t>
            </a:r>
            <a:r>
              <a:rPr b="1" i="1"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</a:t>
            </a:r>
            <a:r>
              <a:rPr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discussions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/>
          <p:nvPr/>
        </p:nvSpPr>
        <p:spPr>
          <a:xfrm>
            <a:off x="256308" y="105069"/>
            <a:ext cx="10515600" cy="730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2"/>
          <p:cNvSpPr txBox="1"/>
          <p:nvPr/>
        </p:nvSpPr>
        <p:spPr>
          <a:xfrm>
            <a:off x="260202" y="835609"/>
            <a:ext cx="11780118" cy="5659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clear about the </a:t>
            </a:r>
            <a:r>
              <a:rPr b="1"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 ingredients</a:t>
            </a:r>
            <a:r>
              <a:rPr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Observable on learning walks?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books?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resources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on test scores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away actions </a:t>
            </a:r>
            <a:r>
              <a:rPr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b="1"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</a:t>
            </a:r>
            <a:r>
              <a:rPr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last 5 – 10 minutes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technique – have they practiced this?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to observe? Which classes to focus on? What parts of lessons?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when?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3"/>
          <p:cNvSpPr txBox="1"/>
          <p:nvPr>
            <p:ph type="title"/>
          </p:nvPr>
        </p:nvSpPr>
        <p:spPr>
          <a:xfrm>
            <a:off x="92652" y="-287"/>
            <a:ext cx="10515600" cy="730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After – Gather Evidence</a:t>
            </a:r>
            <a:endParaRPr b="1"/>
          </a:p>
        </p:txBody>
      </p:sp>
      <p:sp>
        <p:nvSpPr>
          <p:cNvPr id="333" name="Google Shape;333;p33"/>
          <p:cNvSpPr txBox="1"/>
          <p:nvPr>
            <p:ph idx="1" type="body"/>
          </p:nvPr>
        </p:nvSpPr>
        <p:spPr>
          <a:xfrm>
            <a:off x="838200" y="856206"/>
            <a:ext cx="10934700" cy="6001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5400"/>
              <a:t>What?</a:t>
            </a:r>
            <a:endParaRPr/>
          </a:p>
          <a:p>
            <a:pPr indent="-28194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4800"/>
              <a:t>Active Ingredients</a:t>
            </a:r>
            <a:endParaRPr/>
          </a:p>
          <a:p>
            <a:pPr indent="-258445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A19F2"/>
              </a:buClr>
              <a:buSzPct val="100000"/>
              <a:buFont typeface="Noto Sans Symbols"/>
              <a:buChar char="▪"/>
            </a:pPr>
            <a:r>
              <a:rPr b="1" lang="en-GB" sz="4400">
                <a:solidFill>
                  <a:srgbClr val="FA19F2"/>
                </a:solidFill>
              </a:rPr>
              <a:t>Fidelity </a:t>
            </a:r>
            <a:r>
              <a:rPr lang="en-GB" sz="4400"/>
              <a:t>– are people doing it? </a:t>
            </a:r>
            <a:endParaRPr/>
          </a:p>
          <a:p>
            <a:pPr indent="-258445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GB" sz="4400"/>
              <a:t>Are they doing it well?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5400"/>
              <a:t>When?</a:t>
            </a:r>
            <a:endParaRPr/>
          </a:p>
          <a:p>
            <a:pPr indent="-285782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4100"/>
              <a:t>Best time to observe?</a:t>
            </a:r>
            <a:endParaRPr/>
          </a:p>
          <a:p>
            <a:pPr indent="-285782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4100"/>
              <a:t>Teaching? Deploy the SLT link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5400"/>
              <a:t>Revisit</a:t>
            </a:r>
            <a:endParaRPr/>
          </a:p>
          <a:p>
            <a:pPr indent="-685800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5400"/>
              <a:t>How does this feed into next session?</a:t>
            </a:r>
            <a:endParaRPr/>
          </a:p>
          <a:p>
            <a:pPr indent="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/>
          </a:p>
          <a:p>
            <a:pPr indent="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/>
          </a:p>
          <a:p>
            <a:pPr indent="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"/>
          <p:cNvSpPr txBox="1"/>
          <p:nvPr>
            <p:ph type="title"/>
          </p:nvPr>
        </p:nvSpPr>
        <p:spPr>
          <a:xfrm>
            <a:off x="464127" y="209263"/>
            <a:ext cx="10515600" cy="730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After</a:t>
            </a:r>
            <a:endParaRPr/>
          </a:p>
        </p:txBody>
      </p:sp>
      <p:pic>
        <p:nvPicPr>
          <p:cNvPr descr="A whiteboard with black text&#10;&#10;Description automatically generated" id="340" name="Google Shape;34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9675" y="950755"/>
            <a:ext cx="10144125" cy="4848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board with black text&#10;&#10;Description automatically generated" id="341" name="Google Shape;34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134" y="950100"/>
            <a:ext cx="10591800" cy="5229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 program&#10;&#10;Description automatically generated" id="342" name="Google Shape;34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09322" y="935441"/>
            <a:ext cx="7012370" cy="548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46376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"/>
          <p:cNvSpPr txBox="1"/>
          <p:nvPr>
            <p:ph type="title"/>
          </p:nvPr>
        </p:nvSpPr>
        <p:spPr>
          <a:xfrm>
            <a:off x="464127" y="209263"/>
            <a:ext cx="10515600" cy="730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After</a:t>
            </a:r>
            <a:endParaRPr/>
          </a:p>
        </p:txBody>
      </p:sp>
      <p:pic>
        <p:nvPicPr>
          <p:cNvPr id="350" name="Google Shape;35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4147" y="42111"/>
            <a:ext cx="9087853" cy="6815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"/>
          <p:cNvSpPr/>
          <p:nvPr/>
        </p:nvSpPr>
        <p:spPr>
          <a:xfrm>
            <a:off x="443813" y="239268"/>
            <a:ext cx="7886700" cy="705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/>
          </a:p>
        </p:txBody>
      </p:sp>
      <p:sp>
        <p:nvSpPr>
          <p:cNvPr id="356" name="Google Shape;356;p36"/>
          <p:cNvSpPr txBox="1"/>
          <p:nvPr/>
        </p:nvSpPr>
        <p:spPr>
          <a:xfrm>
            <a:off x="443812" y="1048077"/>
            <a:ext cx="111117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 going to do/try in relation to your problem this week?</a:t>
            </a:r>
            <a:endParaRPr/>
          </a:p>
        </p:txBody>
      </p:sp>
      <p:sp>
        <p:nvSpPr>
          <p:cNvPr id="357" name="Google Shape;357;p36"/>
          <p:cNvSpPr txBox="1"/>
          <p:nvPr/>
        </p:nvSpPr>
        <p:spPr>
          <a:xfrm>
            <a:off x="153266" y="2307974"/>
            <a:ext cx="5648325" cy="2554545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Portraying the curriculum?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Enlisting pupil participation?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Exposing student thinking?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Addressing student behaviour?</a:t>
            </a:r>
            <a:endParaRPr/>
          </a:p>
        </p:txBody>
      </p:sp>
      <p:sp>
        <p:nvSpPr>
          <p:cNvPr id="358" name="Google Shape;358;p36"/>
          <p:cNvSpPr txBox="1"/>
          <p:nvPr/>
        </p:nvSpPr>
        <p:spPr>
          <a:xfrm>
            <a:off x="7121703" y="1822199"/>
            <a:ext cx="4850356" cy="353943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Fine detail on your priority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 with SLT link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Arrange time with non-specialists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translation tool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a CPD session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when/what/who to monitor</a:t>
            </a:r>
            <a:endParaRPr/>
          </a:p>
        </p:txBody>
      </p:sp>
      <p:sp>
        <p:nvSpPr>
          <p:cNvPr id="359" name="Google Shape;359;p36"/>
          <p:cNvSpPr/>
          <p:nvPr/>
        </p:nvSpPr>
        <p:spPr>
          <a:xfrm>
            <a:off x="5655253" y="3257549"/>
            <a:ext cx="1247376" cy="66501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A white rectangular object with black text&#10;&#10;Description automatically generated" id="365" name="Google Shape;365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642" y="177800"/>
            <a:ext cx="10874240" cy="6561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ea31888583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The SLT Link</a:t>
            </a:r>
            <a:endParaRPr/>
          </a:p>
        </p:txBody>
      </p:sp>
      <p:pic>
        <p:nvPicPr>
          <p:cNvPr descr="A person in a suit and tie&#10;&#10;Description automatically generated" id="127" name="Google Shape;127;g3ea31888583_0_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3250" y="794"/>
            <a:ext cx="5238900" cy="68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33" name="Google Shape;13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738" y="0"/>
            <a:ext cx="110569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/>
              <a:t>Deciding on a Priority</a:t>
            </a:r>
            <a:endParaRPr/>
          </a:p>
        </p:txBody>
      </p:sp>
      <p:sp>
        <p:nvSpPr>
          <p:cNvPr id="139" name="Google Shape;139;p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GB"/>
              <a:t>One</a:t>
            </a:r>
            <a:r>
              <a:rPr lang="en-GB"/>
              <a:t> priority</a:t>
            </a:r>
            <a:endParaRPr/>
          </a:p>
        </p:txBody>
      </p:sp>
      <p:pic>
        <p:nvPicPr>
          <p:cNvPr descr="Highlander Filming Locations in Scotland &amp; NYC: FULL List + Map!" id="146" name="Google Shape;146;p6"/>
          <p:cNvPicPr preferRelativeResize="0"/>
          <p:nvPr/>
        </p:nvPicPr>
        <p:blipFill rotWithShape="1">
          <a:blip r:embed="rId3">
            <a:alphaModFix/>
          </a:blip>
          <a:srcRect b="-141" l="18173" r="21310" t="0"/>
          <a:stretch/>
        </p:blipFill>
        <p:spPr>
          <a:xfrm>
            <a:off x="5857875" y="762"/>
            <a:ext cx="6334136" cy="6856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rd Of The Rings: The Fellowship Of The Ring - Cleethorpes - Parkway  Cinemas" id="147" name="Google Shape;14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2916" y="708273"/>
            <a:ext cx="8244054" cy="5441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sign with black text on a white surface&#10;&#10;Description automatically generated" id="148" name="Google Shape;14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05375" y="709860"/>
            <a:ext cx="8410575" cy="5666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/>
          <p:nvPr>
            <p:ph idx="1" type="body"/>
          </p:nvPr>
        </p:nvSpPr>
        <p:spPr>
          <a:xfrm>
            <a:off x="355600" y="1986540"/>
            <a:ext cx="11480800" cy="2884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GB" sz="6000"/>
              <a:t>What practical problems do we consistently face as teachers of Computing?</a:t>
            </a:r>
            <a:endParaRPr sz="6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Parsing the Practice of Teaching</a:t>
            </a:r>
            <a:endParaRPr/>
          </a:p>
        </p:txBody>
      </p:sp>
      <p:sp>
        <p:nvSpPr>
          <p:cNvPr id="159" name="Google Shape;159;p8"/>
          <p:cNvSpPr txBox="1"/>
          <p:nvPr>
            <p:ph idx="1" type="body"/>
          </p:nvPr>
        </p:nvSpPr>
        <p:spPr>
          <a:xfrm>
            <a:off x="928254" y="2310390"/>
            <a:ext cx="10515600" cy="3208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GB" sz="4800"/>
              <a:t>Portraying the curriculum</a:t>
            </a:r>
            <a:endParaRPr sz="4800"/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GB" sz="4800"/>
              <a:t>Enlisting pupil participation</a:t>
            </a:r>
            <a:endParaRPr sz="4800"/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GB" sz="4800"/>
              <a:t>Exposing student thinking</a:t>
            </a:r>
            <a:endParaRPr sz="4800"/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GB" sz="4800"/>
              <a:t>Addressing student behaviour</a:t>
            </a:r>
            <a:endParaRPr sz="4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/>
          </a:p>
        </p:txBody>
      </p:sp>
      <p:sp>
        <p:nvSpPr>
          <p:cNvPr id="160" name="Google Shape;160;p8"/>
          <p:cNvSpPr txBox="1"/>
          <p:nvPr/>
        </p:nvSpPr>
        <p:spPr>
          <a:xfrm>
            <a:off x="1375064" y="1344180"/>
            <a:ext cx="10515600" cy="533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Mary Kennedy (2015)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A23994980294FB0F60FF1E1053E79" ma:contentTypeVersion="16" ma:contentTypeDescription="Create a new document." ma:contentTypeScope="" ma:versionID="654f02d26b1c1c7d5625d5d88c96006e">
  <xsd:schema xmlns:xsd="http://www.w3.org/2001/XMLSchema" xmlns:xs="http://www.w3.org/2001/XMLSchema" xmlns:p="http://schemas.microsoft.com/office/2006/metadata/properties" xmlns:ns2="0596a6cb-d8b5-417b-9d9a-24df8a1dc5ad" xmlns:ns3="ab65be31-62c5-4dd7-b090-2dcd9fed406f" targetNamespace="http://schemas.microsoft.com/office/2006/metadata/properties" ma:root="true" ma:fieldsID="797e9a06418e769bd99fc0ab9b6613cb" ns2:_="" ns3:_="">
    <xsd:import namespace="0596a6cb-d8b5-417b-9d9a-24df8a1dc5ad"/>
    <xsd:import namespace="ab65be31-62c5-4dd7-b090-2dcd9fed40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a6cb-d8b5-417b-9d9a-24df8a1dc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5f7c9674-b15e-4854-b78e-f873e0bd21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65be31-62c5-4dd7-b090-2dcd9fed406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605c6b0-0e02-4dc7-a6b3-f3dbaab54185}" ma:internalName="TaxCatchAll" ma:showField="CatchAllData" ma:web="ab65be31-62c5-4dd7-b090-2dcd9fed40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96a6cb-d8b5-417b-9d9a-24df8a1dc5ad">
      <Terms xmlns="http://schemas.microsoft.com/office/infopath/2007/PartnerControls"/>
    </lcf76f155ced4ddcb4097134ff3c332f>
    <TaxCatchAll xmlns="ab65be31-62c5-4dd7-b090-2dcd9fed406f" xsi:nil="true"/>
  </documentManagement>
</p:properties>
</file>

<file path=customXml/itemProps1.xml><?xml version="1.0" encoding="utf-8"?>
<ds:datastoreItem xmlns:ds="http://schemas.openxmlformats.org/officeDocument/2006/customXml" ds:itemID="{CA59A8B1-4245-41D0-9475-FFB57522F07C}"/>
</file>

<file path=customXml/itemProps2.xml><?xml version="1.0" encoding="utf-8"?>
<ds:datastoreItem xmlns:ds="http://schemas.openxmlformats.org/officeDocument/2006/customXml" ds:itemID="{2E865A34-1225-440B-833F-6EF2FBC8C4D6}"/>
</file>

<file path=customXml/itemProps3.xml><?xml version="1.0" encoding="utf-8"?>
<ds:datastoreItem xmlns:ds="http://schemas.openxmlformats.org/officeDocument/2006/customXml" ds:itemID="{33739F17-F82B-4C02-8203-A1BA0A80F27F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 Retberg</dc:creator>
  <dcterms:created xsi:type="dcterms:W3CDTF">2024-10-07T08:16:46Z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0x010100A0EA23994980294FB0F60FF1E1053E79</vt:lpwstr>
  </property>
</Properties>
</file>