
<file path=[Content_Types].xml><?xml version="1.0" encoding="utf-8"?>
<Types xmlns="http://schemas.openxmlformats.org/package/2006/content-types">
  <Default Extension="fntdata" ContentType="application/x-fontdata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3"/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League Spartan"/>
      <p:regular r:id="rId21"/>
      <p:bold r:id="rId22"/>
    </p:embeddedFont>
    <p:embeddedFont>
      <p:font typeface="Atkinson Hyperlegible Next ExtraBold"/>
      <p:bold r:id="rId23"/>
      <p:boldItalic r:id="rId24"/>
    </p:embeddedFont>
    <p:embeddedFont>
      <p:font typeface="Atkinson Hyperlegible Next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AtkinsonHyperlegibleNext-bold.fntdata"/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1" Type="http://schemas.openxmlformats.org/officeDocument/2006/relationships/font" Target="fonts/LeagueSpartan-regular.fntdata"/><Relationship Id="rId3" Type="http://schemas.openxmlformats.org/officeDocument/2006/relationships/slideMaster" Target="slideMasters/slideMaster1.xml"/><Relationship Id="rId25" Type="http://schemas.openxmlformats.org/officeDocument/2006/relationships/font" Target="fonts/AtkinsonHyperlegibleNext-regular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0" Type="http://schemas.openxmlformats.org/officeDocument/2006/relationships/slide" Target="slides/slide15.xml"/><Relationship Id="rId2" Type="http://schemas.openxmlformats.org/officeDocument/2006/relationships/presProps" Target="presProps.xml"/><Relationship Id="rId16" Type="http://schemas.openxmlformats.org/officeDocument/2006/relationships/slide" Target="slides/slide11.xml"/><Relationship Id="rId29" Type="http://schemas.openxmlformats.org/officeDocument/2006/relationships/customXml" Target="../customXml/item1.xml"/><Relationship Id="rId24" Type="http://schemas.openxmlformats.org/officeDocument/2006/relationships/font" Target="fonts/AtkinsonHyperlegibleNextExtraBold-boldItalic.fntdata"/><Relationship Id="rId1" Type="http://schemas.openxmlformats.org/officeDocument/2006/relationships/theme" Target="theme/theme3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3" Type="http://schemas.openxmlformats.org/officeDocument/2006/relationships/font" Target="fonts/AtkinsonHyperlegibleNextExtraBold-bold.fntdata"/><Relationship Id="rId28" Type="http://schemas.openxmlformats.org/officeDocument/2006/relationships/font" Target="fonts/AtkinsonHyperlegibleNext-boldItalic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ustomXml" Target="../customXml/item3.xml"/><Relationship Id="rId22" Type="http://schemas.openxmlformats.org/officeDocument/2006/relationships/font" Target="fonts/LeagueSpartan-bold.fntdata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7" Type="http://schemas.openxmlformats.org/officeDocument/2006/relationships/font" Target="fonts/AtkinsonHyperlegibleNext-italic.fntdata"/><Relationship Id="rId14" Type="http://schemas.openxmlformats.org/officeDocument/2006/relationships/slide" Target="slides/slide9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Rebecca welcome and intro herself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Passes to Tracy for brief intro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ede6d46795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ede6d46795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Rebecca lets everyone know that there is a tried and tested ready to teach coding 3D worlds </a:t>
            </a:r>
            <a:r>
              <a:rPr lang="en-GB"/>
              <a:t>curriculum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ede6d46795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ede6d46795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Rebecca, here are the taster packs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ede6d46795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ede6d46795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f1e0e9ae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ef1e0e9ae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ef2382bb3a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ef2382bb3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ede6d46795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ede6d46795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ca4fc0af96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ca4fc0af96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Tracy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What is spatial computing?</a:t>
            </a:r>
            <a:endParaRPr b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ede6d4679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ede6d4679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Tracy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What is Flock XR?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ef1e0e9ae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ef1e0e9ae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ef1e0e9ae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ef1e0e9a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ef1e0e9ae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ef1e0e9ae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Link to blog post: https://sheffieldclc.net/programming-3d-worlds-in-flock-xr-with-students-with-social-emotional-and-mental-health-needs/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ede6d46795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ede6d46795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Pass to Rebecca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ca4fc0af96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ca4fc0af96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Rebecca gets everyone setup and runs through the first 3D world session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Gradient sky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Map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Character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Animate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Talk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Duplicate / await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Gizmos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Glow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Particle effect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ef1e0e9ae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ef1e0e9ae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>
            <a:off x="0" y="5078600"/>
            <a:ext cx="9144000" cy="64800"/>
          </a:xfrm>
          <a:prstGeom prst="rect">
            <a:avLst/>
          </a:prstGeom>
          <a:solidFill>
            <a:srgbClr val="511D91"/>
          </a:solidFill>
          <a:ln cap="flat" cmpd="sng" w="9525">
            <a:solidFill>
              <a:srgbClr val="511D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475" y="4770900"/>
            <a:ext cx="1068625" cy="32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9625" y="4570800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1 1 1 1">
  <p:cSld name="TITLE_AND_BODY_1_1_1_1_1">
    <p:bg>
      <p:bgPr>
        <a:solidFill>
          <a:srgbClr val="F9BFC4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/>
          <p:nvPr/>
        </p:nvSpPr>
        <p:spPr>
          <a:xfrm>
            <a:off x="6921325" y="10300"/>
            <a:ext cx="2222700" cy="5133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69" name="Google Shape;69;p11"/>
          <p:cNvSpPr/>
          <p:nvPr/>
        </p:nvSpPr>
        <p:spPr>
          <a:xfrm rot="-5400000">
            <a:off x="2898275" y="1015175"/>
            <a:ext cx="5133225" cy="3115525"/>
          </a:xfrm>
          <a:prstGeom prst="flowChartManualInpu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70" name="Google Shape;70;p11"/>
          <p:cNvSpPr txBox="1"/>
          <p:nvPr>
            <p:ph type="title"/>
          </p:nvPr>
        </p:nvSpPr>
        <p:spPr>
          <a:xfrm>
            <a:off x="311700" y="445025"/>
            <a:ext cx="3437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311700" y="1609675"/>
            <a:ext cx="393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72" name="Google Shape;72;p11"/>
          <p:cNvSpPr/>
          <p:nvPr/>
        </p:nvSpPr>
        <p:spPr>
          <a:xfrm>
            <a:off x="0" y="5078600"/>
            <a:ext cx="9144000" cy="64800"/>
          </a:xfrm>
          <a:prstGeom prst="rect">
            <a:avLst/>
          </a:prstGeom>
          <a:solidFill>
            <a:srgbClr val="511D91"/>
          </a:solidFill>
          <a:ln cap="flat" cmpd="sng" w="9525">
            <a:solidFill>
              <a:srgbClr val="511D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73" name="Google Shape;7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475" y="4770900"/>
            <a:ext cx="1068625" cy="32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9625" y="4570800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A148C"/>
              </a:buClr>
              <a:buSzPts val="5200"/>
              <a:buNone/>
              <a:defRPr sz="5200">
                <a:solidFill>
                  <a:srgbClr val="4A148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Opt2">
  <p:cSld name="TITLE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/>
          <p:nvPr/>
        </p:nvSpPr>
        <p:spPr>
          <a:xfrm>
            <a:off x="-19000" y="-19000"/>
            <a:ext cx="9162900" cy="5236800"/>
          </a:xfrm>
          <a:prstGeom prst="rect">
            <a:avLst/>
          </a:prstGeom>
          <a:solidFill>
            <a:srgbClr val="4A14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89" name="Google Shape;89;p14"/>
          <p:cNvSpPr txBox="1"/>
          <p:nvPr>
            <p:ph type="ctrTitle"/>
          </p:nvPr>
        </p:nvSpPr>
        <p:spPr>
          <a:xfrm>
            <a:off x="1365302" y="2429000"/>
            <a:ext cx="64134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90" name="Google Shape;9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73250" y="127700"/>
            <a:ext cx="5178399" cy="248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type="title"/>
          </p:nvPr>
        </p:nvSpPr>
        <p:spPr>
          <a:xfrm>
            <a:off x="305325" y="156525"/>
            <a:ext cx="6831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p15"/>
          <p:cNvSpPr txBox="1"/>
          <p:nvPr>
            <p:ph idx="1" type="body"/>
          </p:nvPr>
        </p:nvSpPr>
        <p:spPr>
          <a:xfrm>
            <a:off x="305325" y="1378900"/>
            <a:ext cx="3886800" cy="31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2" type="body"/>
          </p:nvPr>
        </p:nvSpPr>
        <p:spPr>
          <a:xfrm>
            <a:off x="4884100" y="1378900"/>
            <a:ext cx="3886800" cy="31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rgbClr val="66A2D6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" name="Google Shape;18;p3"/>
          <p:cNvSpPr/>
          <p:nvPr/>
        </p:nvSpPr>
        <p:spPr>
          <a:xfrm>
            <a:off x="0" y="5078600"/>
            <a:ext cx="9144000" cy="64800"/>
          </a:xfrm>
          <a:prstGeom prst="rect">
            <a:avLst/>
          </a:prstGeom>
          <a:solidFill>
            <a:srgbClr val="511D91"/>
          </a:solidFill>
          <a:ln cap="flat" cmpd="sng" w="9525">
            <a:solidFill>
              <a:srgbClr val="511D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19" name="Google Shape;1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475" y="4770900"/>
            <a:ext cx="1068625" cy="32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9625" y="4570800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">
  <p:cSld name="TITLE_1_1">
    <p:bg>
      <p:bgPr>
        <a:solidFill>
          <a:srgbClr val="F9BFC4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4" name="Google Shape;24;p4"/>
          <p:cNvSpPr/>
          <p:nvPr/>
        </p:nvSpPr>
        <p:spPr>
          <a:xfrm>
            <a:off x="0" y="5078600"/>
            <a:ext cx="9144000" cy="64800"/>
          </a:xfrm>
          <a:prstGeom prst="rect">
            <a:avLst/>
          </a:prstGeom>
          <a:solidFill>
            <a:srgbClr val="511D91"/>
          </a:solidFill>
          <a:ln cap="flat" cmpd="sng" w="9525">
            <a:solidFill>
              <a:srgbClr val="511D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25" name="Google Shape;2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475" y="4770900"/>
            <a:ext cx="1068625" cy="32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9625" y="4570800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511D9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11700" y="2743000"/>
            <a:ext cx="8520600" cy="15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9013" y="685800"/>
            <a:ext cx="4985974" cy="205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311700" y="1152475"/>
            <a:ext cx="393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33" name="Google Shape;33;p6"/>
          <p:cNvSpPr/>
          <p:nvPr/>
        </p:nvSpPr>
        <p:spPr>
          <a:xfrm>
            <a:off x="0" y="5078600"/>
            <a:ext cx="9144000" cy="64800"/>
          </a:xfrm>
          <a:prstGeom prst="rect">
            <a:avLst/>
          </a:prstGeom>
          <a:solidFill>
            <a:srgbClr val="511D91"/>
          </a:solidFill>
          <a:ln cap="flat" cmpd="sng" w="9525">
            <a:solidFill>
              <a:srgbClr val="511D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34" name="Google Shape;3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475" y="4770900"/>
            <a:ext cx="1068625" cy="32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9625" y="4570800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521600" y="1152475"/>
            <a:ext cx="393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bg>
      <p:bgPr>
        <a:solidFill>
          <a:srgbClr val="66A2D6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1152475"/>
            <a:ext cx="393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0" name="Google Shape;40;p7"/>
          <p:cNvSpPr/>
          <p:nvPr/>
        </p:nvSpPr>
        <p:spPr>
          <a:xfrm>
            <a:off x="0" y="5078600"/>
            <a:ext cx="9144000" cy="64800"/>
          </a:xfrm>
          <a:prstGeom prst="rect">
            <a:avLst/>
          </a:prstGeom>
          <a:solidFill>
            <a:srgbClr val="511D91"/>
          </a:solidFill>
          <a:ln cap="flat" cmpd="sng" w="9525">
            <a:solidFill>
              <a:srgbClr val="511D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41" name="Google Shape;4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475" y="4770900"/>
            <a:ext cx="1068625" cy="32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9625" y="4570800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21600" y="1152475"/>
            <a:ext cx="393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1">
  <p:cSld name="TITLE_AND_BODY_1_1">
    <p:bg>
      <p:bgPr>
        <a:solidFill>
          <a:srgbClr val="F9BFC4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311700" y="1152475"/>
            <a:ext cx="393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7" name="Google Shape;47;p8"/>
          <p:cNvSpPr/>
          <p:nvPr/>
        </p:nvSpPr>
        <p:spPr>
          <a:xfrm>
            <a:off x="0" y="5078600"/>
            <a:ext cx="9144000" cy="64800"/>
          </a:xfrm>
          <a:prstGeom prst="rect">
            <a:avLst/>
          </a:prstGeom>
          <a:solidFill>
            <a:srgbClr val="511D91"/>
          </a:solidFill>
          <a:ln cap="flat" cmpd="sng" w="9525">
            <a:solidFill>
              <a:srgbClr val="511D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48" name="Google Shape;4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475" y="4770900"/>
            <a:ext cx="1068625" cy="32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9625" y="4570800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/>
          <p:nvPr>
            <p:ph idx="2" type="body"/>
          </p:nvPr>
        </p:nvSpPr>
        <p:spPr>
          <a:xfrm>
            <a:off x="4521600" y="1152475"/>
            <a:ext cx="393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1 1">
  <p:cSld name="TITLE_AND_BODY_1_1_1">
    <p:bg>
      <p:bgPr>
        <a:solidFill>
          <a:srgbClr val="D4FBA7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6921325" y="10300"/>
            <a:ext cx="2222700" cy="5133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3" name="Google Shape;53;p9"/>
          <p:cNvSpPr/>
          <p:nvPr/>
        </p:nvSpPr>
        <p:spPr>
          <a:xfrm rot="-5400000">
            <a:off x="2898275" y="1015175"/>
            <a:ext cx="5133225" cy="3115525"/>
          </a:xfrm>
          <a:prstGeom prst="flowChartManualInpu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4" name="Google Shape;54;p9"/>
          <p:cNvSpPr txBox="1"/>
          <p:nvPr>
            <p:ph type="title"/>
          </p:nvPr>
        </p:nvSpPr>
        <p:spPr>
          <a:xfrm>
            <a:off x="311700" y="445025"/>
            <a:ext cx="3437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body"/>
          </p:nvPr>
        </p:nvSpPr>
        <p:spPr>
          <a:xfrm>
            <a:off x="311700" y="1609675"/>
            <a:ext cx="393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56" name="Google Shape;56;p9"/>
          <p:cNvSpPr/>
          <p:nvPr/>
        </p:nvSpPr>
        <p:spPr>
          <a:xfrm>
            <a:off x="0" y="5078600"/>
            <a:ext cx="9144000" cy="64800"/>
          </a:xfrm>
          <a:prstGeom prst="rect">
            <a:avLst/>
          </a:prstGeom>
          <a:solidFill>
            <a:srgbClr val="511D91"/>
          </a:solidFill>
          <a:ln cap="flat" cmpd="sng" w="9525">
            <a:solidFill>
              <a:srgbClr val="511D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57" name="Google Shape;5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475" y="4770900"/>
            <a:ext cx="1068625" cy="32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9625" y="4570800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1 1 1">
  <p:cSld name="TITLE_AND_BODY_1_1_1_1">
    <p:bg>
      <p:bgPr>
        <a:solidFill>
          <a:srgbClr val="66A2D6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/>
          <p:nvPr/>
        </p:nvSpPr>
        <p:spPr>
          <a:xfrm>
            <a:off x="6921325" y="10300"/>
            <a:ext cx="2222700" cy="5133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61" name="Google Shape;61;p10"/>
          <p:cNvSpPr/>
          <p:nvPr/>
        </p:nvSpPr>
        <p:spPr>
          <a:xfrm rot="-5400000">
            <a:off x="2898275" y="1015175"/>
            <a:ext cx="5133225" cy="3115525"/>
          </a:xfrm>
          <a:prstGeom prst="flowChartManualInpu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62" name="Google Shape;62;p10"/>
          <p:cNvSpPr txBox="1"/>
          <p:nvPr>
            <p:ph type="title"/>
          </p:nvPr>
        </p:nvSpPr>
        <p:spPr>
          <a:xfrm>
            <a:off x="311700" y="445025"/>
            <a:ext cx="3437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311700" y="1609675"/>
            <a:ext cx="393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64" name="Google Shape;64;p10"/>
          <p:cNvSpPr/>
          <p:nvPr/>
        </p:nvSpPr>
        <p:spPr>
          <a:xfrm>
            <a:off x="0" y="5078600"/>
            <a:ext cx="9144000" cy="64800"/>
          </a:xfrm>
          <a:prstGeom prst="rect">
            <a:avLst/>
          </a:prstGeom>
          <a:solidFill>
            <a:srgbClr val="511D91"/>
          </a:solidFill>
          <a:ln cap="flat" cmpd="sng" w="9525">
            <a:solidFill>
              <a:srgbClr val="511D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65" name="Google Shape;6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475" y="4770900"/>
            <a:ext cx="1068625" cy="32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9625" y="4570800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D4FBA7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2800"/>
              <a:buFont typeface="Atkinson Hyperlegible Next ExtraBold"/>
              <a:buNone/>
              <a:defRPr sz="2800">
                <a:solidFill>
                  <a:srgbClr val="0E0E0E"/>
                </a:solidFill>
                <a:latin typeface="Atkinson Hyperlegible Next ExtraBold"/>
                <a:ea typeface="Atkinson Hyperlegible Next ExtraBold"/>
                <a:cs typeface="Atkinson Hyperlegible Next ExtraBold"/>
                <a:sym typeface="Atkinson Hyperlegible Nex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2000"/>
              <a:buFont typeface="Atkinson Hyperlegible Next"/>
              <a:buChar char="●"/>
              <a:defRPr sz="2000">
                <a:solidFill>
                  <a:srgbClr val="0E0E0E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800"/>
              <a:buFont typeface="Atkinson Hyperlegible Next"/>
              <a:buChar char="○"/>
              <a:defRPr sz="1800">
                <a:solidFill>
                  <a:srgbClr val="0E0E0E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700"/>
              <a:buFont typeface="Atkinson Hyperlegible Next"/>
              <a:buChar char="■"/>
              <a:defRPr sz="1700">
                <a:solidFill>
                  <a:srgbClr val="0E0E0E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700"/>
              <a:buFont typeface="Atkinson Hyperlegible Next"/>
              <a:buChar char="●"/>
              <a:defRPr sz="1700">
                <a:solidFill>
                  <a:srgbClr val="0E0E0E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700"/>
              <a:buFont typeface="Atkinson Hyperlegible Next"/>
              <a:buChar char="○"/>
              <a:defRPr sz="1700">
                <a:solidFill>
                  <a:srgbClr val="0E0E0E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700"/>
              <a:buFont typeface="Atkinson Hyperlegible Next"/>
              <a:buChar char="■"/>
              <a:defRPr sz="1700">
                <a:solidFill>
                  <a:srgbClr val="0E0E0E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700"/>
              <a:buFont typeface="Atkinson Hyperlegible Next"/>
              <a:buChar char="●"/>
              <a:defRPr sz="1700">
                <a:solidFill>
                  <a:srgbClr val="0E0E0E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700"/>
              <a:buFont typeface="Atkinson Hyperlegible Next"/>
              <a:buChar char="○"/>
              <a:defRPr sz="1700">
                <a:solidFill>
                  <a:srgbClr val="0E0E0E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700"/>
              <a:buFont typeface="Atkinson Hyperlegible Next"/>
              <a:buChar char="■"/>
              <a:defRPr sz="1700">
                <a:solidFill>
                  <a:srgbClr val="0E0E0E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defRPr>
            </a:lvl9pPr>
          </a:lstStyle>
          <a:p/>
        </p:txBody>
      </p:sp>
      <p:sp>
        <p:nvSpPr>
          <p:cNvPr id="8" name="Google Shape;8;p1"/>
          <p:cNvSpPr txBox="1"/>
          <p:nvPr/>
        </p:nvSpPr>
        <p:spPr>
          <a:xfrm>
            <a:off x="0" y="4837775"/>
            <a:ext cx="921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0E0E0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© Flip Computing Ltd</a:t>
            </a:r>
            <a:endParaRPr sz="600">
              <a:solidFill>
                <a:srgbClr val="0E0E0E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7EDBCE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/>
          <p:nvPr/>
        </p:nvSpPr>
        <p:spPr>
          <a:xfrm>
            <a:off x="-12675" y="-12675"/>
            <a:ext cx="9156600" cy="1215900"/>
          </a:xfrm>
          <a:prstGeom prst="rect">
            <a:avLst/>
          </a:prstGeom>
          <a:solidFill>
            <a:srgbClr val="4A148C"/>
          </a:solidFill>
          <a:ln cap="flat" cmpd="sng" w="9525">
            <a:solidFill>
              <a:srgbClr val="4A14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77" name="Google Shape;77;p12"/>
          <p:cNvSpPr txBox="1"/>
          <p:nvPr>
            <p:ph type="title"/>
          </p:nvPr>
        </p:nvSpPr>
        <p:spPr>
          <a:xfrm>
            <a:off x="305325" y="156525"/>
            <a:ext cx="683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eague Spartan"/>
              <a:buNone/>
              <a:defRPr b="1" sz="2800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8" name="Google Shape;78;p12"/>
          <p:cNvSpPr/>
          <p:nvPr/>
        </p:nvSpPr>
        <p:spPr>
          <a:xfrm>
            <a:off x="-12800" y="5034075"/>
            <a:ext cx="9169500" cy="162000"/>
          </a:xfrm>
          <a:prstGeom prst="rect">
            <a:avLst/>
          </a:prstGeom>
          <a:solidFill>
            <a:srgbClr val="4A148C"/>
          </a:solidFill>
          <a:ln cap="flat" cmpd="sng" w="9525">
            <a:solidFill>
              <a:srgbClr val="4A14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2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3942563" y="4768300"/>
            <a:ext cx="1250675" cy="37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53750" y="74625"/>
            <a:ext cx="1478550" cy="6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2"/>
          <p:cNvSpPr txBox="1"/>
          <p:nvPr>
            <p:ph idx="1" type="body"/>
          </p:nvPr>
        </p:nvSpPr>
        <p:spPr>
          <a:xfrm>
            <a:off x="311700" y="1378888"/>
            <a:ext cx="8520600" cy="31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3A3B"/>
              </a:buClr>
              <a:buSzPts val="2000"/>
              <a:buFont typeface="League Spartan"/>
              <a:buChar char="●"/>
              <a:defRPr sz="2000">
                <a:solidFill>
                  <a:srgbClr val="363A3B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1pPr>
            <a:lvl2pPr indent="-3302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3A3B"/>
              </a:buClr>
              <a:buSzPts val="1600"/>
              <a:buFont typeface="League Spartan"/>
              <a:buChar char="○"/>
              <a:defRPr sz="1600">
                <a:solidFill>
                  <a:srgbClr val="363A3B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2pPr>
            <a:lvl3pPr indent="-3302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3A3B"/>
              </a:buClr>
              <a:buSzPts val="1600"/>
              <a:buFont typeface="League Spartan"/>
              <a:buChar char="■"/>
              <a:defRPr sz="1600">
                <a:solidFill>
                  <a:srgbClr val="363A3B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3pPr>
            <a:lvl4pPr indent="-3302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3A3B"/>
              </a:buClr>
              <a:buSzPts val="1600"/>
              <a:buFont typeface="League Spartan"/>
              <a:buChar char="●"/>
              <a:defRPr sz="1600">
                <a:solidFill>
                  <a:srgbClr val="363A3B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4pPr>
            <a:lvl5pPr indent="-3302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3A3B"/>
              </a:buClr>
              <a:buSzPts val="1600"/>
              <a:buFont typeface="League Spartan"/>
              <a:buChar char="○"/>
              <a:defRPr sz="1600">
                <a:solidFill>
                  <a:srgbClr val="363A3B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5pPr>
            <a:lvl6pPr indent="-3302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3A3B"/>
              </a:buClr>
              <a:buSzPts val="1600"/>
              <a:buFont typeface="League Spartan"/>
              <a:buChar char="■"/>
              <a:defRPr sz="1600">
                <a:solidFill>
                  <a:srgbClr val="363A3B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6pPr>
            <a:lvl7pPr indent="-3302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3A3B"/>
              </a:buClr>
              <a:buSzPts val="1600"/>
              <a:buFont typeface="League Spartan"/>
              <a:buChar char="●"/>
              <a:defRPr sz="1600">
                <a:solidFill>
                  <a:srgbClr val="363A3B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7pPr>
            <a:lvl8pPr indent="-3302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3A3B"/>
              </a:buClr>
              <a:buSzPts val="1600"/>
              <a:buFont typeface="League Spartan"/>
              <a:buChar char="○"/>
              <a:defRPr sz="1600">
                <a:solidFill>
                  <a:srgbClr val="363A3B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8pPr>
            <a:lvl9pPr indent="-3302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3A3B"/>
              </a:buClr>
              <a:buSzPts val="1600"/>
              <a:buFont typeface="League Spartan"/>
              <a:buChar char="■"/>
              <a:defRPr sz="1600">
                <a:solidFill>
                  <a:srgbClr val="363A3B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9pPr>
          </a:lstStyle>
          <a:p/>
        </p:txBody>
      </p:sp>
      <p:sp>
        <p:nvSpPr>
          <p:cNvPr id="82" name="Google Shape;82;p12"/>
          <p:cNvSpPr/>
          <p:nvPr/>
        </p:nvSpPr>
        <p:spPr>
          <a:xfrm flipH="1" rot="10800000">
            <a:off x="0" y="924549"/>
            <a:ext cx="9143982" cy="557226"/>
          </a:xfrm>
          <a:prstGeom prst="flowChartDocument">
            <a:avLst/>
          </a:prstGeom>
          <a:solidFill>
            <a:srgbClr val="7EDBCE"/>
          </a:solidFill>
          <a:ln cap="flat" cmpd="sng" w="9525">
            <a:solidFill>
              <a:srgbClr val="7EDB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83" name="Google Shape;83;p12"/>
          <p:cNvSpPr/>
          <p:nvPr/>
        </p:nvSpPr>
        <p:spPr>
          <a:xfrm flipH="1" rot="10800000">
            <a:off x="-12675" y="848349"/>
            <a:ext cx="9156672" cy="557226"/>
          </a:xfrm>
          <a:prstGeom prst="flowChartDocument">
            <a:avLst/>
          </a:prstGeom>
          <a:solidFill>
            <a:srgbClr val="7EDBCE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3"/>
    <p:sldLayoutId id="2147483659" r:id="rId4"/>
    <p:sldLayoutId id="2147483660" r:id="rId5"/>
    <p:sldLayoutId id="2147483661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app.flockxr.com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heffieldclc.net/programming-3d-worlds-in-flock-xr-with-students-with-social-emotional-and-mental-health-needs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Build a 3D world in seconds with Flock XR</a:t>
            </a:r>
            <a:endParaRPr/>
          </a:p>
        </p:txBody>
      </p:sp>
      <p:sp>
        <p:nvSpPr>
          <p:cNvPr id="102" name="Google Shape;102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Dr Tracy Gardner &amp; Rebecca Franks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6" title="Coding 3D worlds progression pathway tal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7" title="Coding 3D worlds progression pathway tall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/>
          <p:nvPr>
            <p:ph type="title"/>
          </p:nvPr>
        </p:nvSpPr>
        <p:spPr>
          <a:xfrm>
            <a:off x="311700" y="445025"/>
            <a:ext cx="3437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Flip computing magazine</a:t>
            </a:r>
            <a:endParaRPr/>
          </a:p>
        </p:txBody>
      </p:sp>
      <p:sp>
        <p:nvSpPr>
          <p:cNvPr id="173" name="Google Shape;173;p28"/>
          <p:cNvSpPr txBox="1"/>
          <p:nvPr>
            <p:ph idx="1" type="body"/>
          </p:nvPr>
        </p:nvSpPr>
        <p:spPr>
          <a:xfrm>
            <a:off x="311700" y="1609675"/>
            <a:ext cx="3712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Register today and receive an exclusive physical copy!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Register and receive </a:t>
            </a:r>
            <a:r>
              <a:rPr b="1" lang="en-GB"/>
              <a:t>20% off</a:t>
            </a:r>
            <a:r>
              <a:rPr lang="en-GB"/>
              <a:t> our units of work.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400"/>
              <a:t>flockxr.com/register</a:t>
            </a:r>
            <a:endParaRPr b="1" sz="2400"/>
          </a:p>
        </p:txBody>
      </p:sp>
      <p:pic>
        <p:nvPicPr>
          <p:cNvPr id="174" name="Google Shape;174;p28" title="Front Outer Cov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37478">
            <a:off x="5035426" y="365825"/>
            <a:ext cx="2932877" cy="41153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Support when you need it</a:t>
            </a:r>
            <a:endParaRPr/>
          </a:p>
        </p:txBody>
      </p:sp>
      <p:sp>
        <p:nvSpPr>
          <p:cNvPr id="180" name="Google Shape;180;p29"/>
          <p:cNvSpPr txBox="1"/>
          <p:nvPr>
            <p:ph idx="1" type="body"/>
          </p:nvPr>
        </p:nvSpPr>
        <p:spPr>
          <a:xfrm>
            <a:off x="311700" y="3460493"/>
            <a:ext cx="3937500" cy="10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The Flock XR Hub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hub.flockxr.com</a:t>
            </a:r>
            <a:endParaRPr b="1"/>
          </a:p>
        </p:txBody>
      </p:sp>
      <p:sp>
        <p:nvSpPr>
          <p:cNvPr id="181" name="Google Shape;181;p29"/>
          <p:cNvSpPr txBox="1"/>
          <p:nvPr>
            <p:ph idx="2" type="body"/>
          </p:nvPr>
        </p:nvSpPr>
        <p:spPr>
          <a:xfrm>
            <a:off x="4521600" y="3460495"/>
            <a:ext cx="3937500" cy="9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The Flock XR YouTube channel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@FlockXR</a:t>
            </a:r>
            <a:endParaRPr b="1"/>
          </a:p>
        </p:txBody>
      </p:sp>
      <p:pic>
        <p:nvPicPr>
          <p:cNvPr id="182" name="Google Shape;18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261" y="1324707"/>
            <a:ext cx="3558374" cy="19335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83" name="Google Shape;18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5190" y="1324695"/>
            <a:ext cx="3250320" cy="19335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0" title="The Flock XR Community is grow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/>
          <p:nvPr>
            <p:ph type="title"/>
          </p:nvPr>
        </p:nvSpPr>
        <p:spPr>
          <a:xfrm>
            <a:off x="311700" y="2743000"/>
            <a:ext cx="8520600" cy="15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Thanks for supporting us!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ctrTitle"/>
          </p:nvPr>
        </p:nvSpPr>
        <p:spPr>
          <a:xfrm>
            <a:off x="311700" y="1950150"/>
            <a:ext cx="8520600" cy="84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Spatial computing</a:t>
            </a:r>
            <a:endParaRPr/>
          </a:p>
        </p:txBody>
      </p:sp>
      <p:sp>
        <p:nvSpPr>
          <p:cNvPr id="108" name="Google Shape;108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“Spatial computing integrates the physical and digital worlds to build extended realities.”</a:t>
            </a:r>
            <a:endParaRPr b="1"/>
          </a:p>
        </p:txBody>
      </p:sp>
      <p:sp>
        <p:nvSpPr>
          <p:cNvPr id="109" name="Google Shape;109;p18"/>
          <p:cNvSpPr txBox="1"/>
          <p:nvPr/>
        </p:nvSpPr>
        <p:spPr>
          <a:xfrm rot="-991865">
            <a:off x="1331091" y="1061185"/>
            <a:ext cx="1918917" cy="923483"/>
          </a:xfrm>
          <a:prstGeom prst="rect">
            <a:avLst/>
          </a:prstGeom>
          <a:solidFill>
            <a:srgbClr val="F9BFC4"/>
          </a:solidFill>
          <a:ln cap="flat" cmpd="sng" w="19050">
            <a:solidFill>
              <a:srgbClr val="511D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0E0E0E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Key </a:t>
            </a:r>
            <a:r>
              <a:rPr b="1" lang="en-GB" sz="2400">
                <a:solidFill>
                  <a:srgbClr val="0E0E0E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vocabulary</a:t>
            </a:r>
            <a:endParaRPr sz="100"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cxnSp>
        <p:nvCxnSpPr>
          <p:cNvPr id="110" name="Google Shape;110;p18"/>
          <p:cNvCxnSpPr>
            <a:stCxn id="109" idx="3"/>
            <a:endCxn id="107" idx="0"/>
          </p:cNvCxnSpPr>
          <p:nvPr/>
        </p:nvCxnSpPr>
        <p:spPr>
          <a:xfrm>
            <a:off x="3210350" y="1249927"/>
            <a:ext cx="1361700" cy="700200"/>
          </a:xfrm>
          <a:prstGeom prst="curvedConnector2">
            <a:avLst/>
          </a:prstGeom>
          <a:noFill/>
          <a:ln cap="flat" cmpd="sng" w="28575">
            <a:solidFill>
              <a:srgbClr val="511D9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Classroom setup</a:t>
            </a:r>
            <a:endParaRPr/>
          </a:p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311700" y="1152475"/>
            <a:ext cx="3937500" cy="37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No logins or subscriptions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Use directly in the browser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Can be downloaded as a web app for use offline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Get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app.flockxr.com</a:t>
            </a:r>
            <a:r>
              <a:rPr lang="en-GB"/>
              <a:t> allow-listed by your technicians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Save and open files directly on the device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Share files on tools like Google classroom</a:t>
            </a:r>
            <a:endParaRPr/>
          </a:p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4521600" y="1037076"/>
            <a:ext cx="393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4000"/>
              <a:t>Flock XR is free and open source</a:t>
            </a:r>
            <a:endParaRPr b="1" sz="4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Flock XR with SEND learners</a:t>
            </a:r>
            <a:endParaRPr/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311700" y="1152475"/>
            <a:ext cx="4309800" cy="3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Visual blocks with lots of room for personalisation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Gizmo tools and colour picker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Reading age considered when designing blocks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Colour contrast friendly with themes to choose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Keyboard controls with more accessibility features on the way</a:t>
            </a:r>
            <a:endParaRPr/>
          </a:p>
        </p:txBody>
      </p:sp>
      <p:pic>
        <p:nvPicPr>
          <p:cNvPr id="129" name="Google Shape;129;p21" title="start (4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4973" y="1280372"/>
            <a:ext cx="4002176" cy="181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4975" y="3435248"/>
            <a:ext cx="4002175" cy="508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Flock XR with SEMH learners</a:t>
            </a:r>
            <a:endParaRPr/>
          </a:p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311700" y="1152475"/>
            <a:ext cx="393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Learners </a:t>
            </a:r>
            <a:r>
              <a:rPr lang="en-GB"/>
              <a:t>with Social, Emotional and Mental Health needs found the tool engaging from the start.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The visual nature of the tool meant it was quick to personalise projects.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Learners enjoyed designing their own characters.</a:t>
            </a:r>
            <a:endParaRPr/>
          </a:p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4521600" y="1152475"/>
            <a:ext cx="393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“Flock XR is a great application to work with learners with SEMH needs in upper primary and secondary schools, being engaging and easily customisable.”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Catherine Moore, </a:t>
            </a:r>
            <a:endParaRPr b="1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SEND in Computing Expert</a:t>
            </a:r>
            <a:endParaRPr b="1"/>
          </a:p>
        </p:txBody>
      </p:sp>
      <p:sp>
        <p:nvSpPr>
          <p:cNvPr id="138" name="Google Shape;138;p22"/>
          <p:cNvSpPr txBox="1"/>
          <p:nvPr/>
        </p:nvSpPr>
        <p:spPr>
          <a:xfrm>
            <a:off x="311700" y="4568875"/>
            <a:ext cx="767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u="sng">
                <a:solidFill>
                  <a:schemeClr val="dk1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https://sheffieldclc.net/programming-3d-worlds-in-flock-xr-with-students-with-social-emotional-and-mental-health-needs/</a:t>
            </a:r>
            <a:r>
              <a:rPr lang="en-GB" sz="800">
                <a:solidFill>
                  <a:schemeClr val="dk1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 </a:t>
            </a:r>
            <a:endParaRPr sz="800">
              <a:solidFill>
                <a:schemeClr val="dk1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311700" y="2743000"/>
            <a:ext cx="8520600" cy="15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Build a 3D world in seconds!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>
            <p:ph type="title"/>
          </p:nvPr>
        </p:nvSpPr>
        <p:spPr>
          <a:xfrm>
            <a:off x="311700" y="445025"/>
            <a:ext cx="3437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Find </a:t>
            </a:r>
            <a:r>
              <a:rPr lang="en-GB">
                <a:solidFill>
                  <a:srgbClr val="511D91"/>
                </a:solidFill>
              </a:rPr>
              <a:t>Flock XR</a:t>
            </a:r>
            <a:endParaRPr>
              <a:solidFill>
                <a:srgbClr val="511D91"/>
              </a:solidFill>
            </a:endParaRPr>
          </a:p>
        </p:txBody>
      </p:sp>
      <p:sp>
        <p:nvSpPr>
          <p:cNvPr id="149" name="Google Shape;149;p24"/>
          <p:cNvSpPr txBox="1"/>
          <p:nvPr>
            <p:ph idx="1" type="body"/>
          </p:nvPr>
        </p:nvSpPr>
        <p:spPr>
          <a:xfrm>
            <a:off x="311700" y="1276175"/>
            <a:ext cx="3774600" cy="37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Go to</a:t>
            </a:r>
            <a:r>
              <a:rPr lang="en-GB"/>
              <a:t> </a:t>
            </a:r>
            <a:r>
              <a:rPr b="1" lang="en-GB"/>
              <a:t>f</a:t>
            </a:r>
            <a:r>
              <a:rPr b="1" lang="en-GB"/>
              <a:t>lockxr.com</a:t>
            </a:r>
            <a:endParaRPr b="1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Click the </a:t>
            </a:r>
            <a:r>
              <a:rPr b="1" lang="en-GB"/>
              <a:t>Create with Flock XR</a:t>
            </a:r>
            <a:r>
              <a:rPr lang="en-GB"/>
              <a:t> button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Click the </a:t>
            </a:r>
            <a:r>
              <a:rPr b="1" lang="en-GB"/>
              <a:t>burger menu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Choose </a:t>
            </a:r>
            <a:r>
              <a:rPr b="1" lang="en-GB"/>
              <a:t>Project &gt; New</a:t>
            </a:r>
            <a:endParaRPr b="1"/>
          </a:p>
        </p:txBody>
      </p:sp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4500" y="1017725"/>
            <a:ext cx="3851625" cy="2333525"/>
          </a:xfrm>
          <a:prstGeom prst="rect">
            <a:avLst/>
          </a:prstGeom>
          <a:noFill/>
          <a:ln cap="flat" cmpd="sng" w="19050">
            <a:solidFill>
              <a:srgbClr val="511D9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Where it fits in the curriculum</a:t>
            </a:r>
            <a:endParaRPr/>
          </a:p>
        </p:txBody>
      </p:sp>
      <p:sp>
        <p:nvSpPr>
          <p:cNvPr id="156" name="Google Shape;156;p25"/>
          <p:cNvSpPr txBox="1"/>
          <p:nvPr>
            <p:ph idx="1" type="body"/>
          </p:nvPr>
        </p:nvSpPr>
        <p:spPr>
          <a:xfrm>
            <a:off x="311700" y="1152475"/>
            <a:ext cx="393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Wherever you are teaching programming with Scratch you can teach with Flock XR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Perfect for key stage 2 and 3, ages 7 to 14+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Great for SEND and beginner programmers at key stage 4 &amp; 5, ages 14-19</a:t>
            </a:r>
            <a:endParaRPr/>
          </a:p>
        </p:txBody>
      </p:sp>
      <p:sp>
        <p:nvSpPr>
          <p:cNvPr id="157" name="Google Shape;157;p25"/>
          <p:cNvSpPr txBox="1"/>
          <p:nvPr>
            <p:ph idx="2" type="body"/>
          </p:nvPr>
        </p:nvSpPr>
        <p:spPr>
          <a:xfrm>
            <a:off x="4521600" y="1152475"/>
            <a:ext cx="393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Go beyond coding!</a:t>
            </a:r>
            <a:endParaRPr b="1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Not just another block-based coding tool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Create 3D environments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Data visualisations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Spatial computing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Create 3D models for 3D printing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Science simulations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Creative projects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A23994980294FB0F60FF1E1053E79" ma:contentTypeVersion="16" ma:contentTypeDescription="Create a new document." ma:contentTypeScope="" ma:versionID="654f02d26b1c1c7d5625d5d88c96006e">
  <xsd:schema xmlns:xsd="http://www.w3.org/2001/XMLSchema" xmlns:xs="http://www.w3.org/2001/XMLSchema" xmlns:p="http://schemas.microsoft.com/office/2006/metadata/properties" xmlns:ns2="0596a6cb-d8b5-417b-9d9a-24df8a1dc5ad" xmlns:ns3="ab65be31-62c5-4dd7-b090-2dcd9fed406f" targetNamespace="http://schemas.microsoft.com/office/2006/metadata/properties" ma:root="true" ma:fieldsID="797e9a06418e769bd99fc0ab9b6613cb" ns2:_="" ns3:_="">
    <xsd:import namespace="0596a6cb-d8b5-417b-9d9a-24df8a1dc5ad"/>
    <xsd:import namespace="ab65be31-62c5-4dd7-b090-2dcd9fed40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6a6cb-d8b5-417b-9d9a-24df8a1dc5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5f7c9674-b15e-4854-b78e-f873e0bd21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65be31-62c5-4dd7-b090-2dcd9fed406f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605c6b0-0e02-4dc7-a6b3-f3dbaab54185}" ma:internalName="TaxCatchAll" ma:showField="CatchAllData" ma:web="ab65be31-62c5-4dd7-b090-2dcd9fed40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96a6cb-d8b5-417b-9d9a-24df8a1dc5ad">
      <Terms xmlns="http://schemas.microsoft.com/office/infopath/2007/PartnerControls"/>
    </lcf76f155ced4ddcb4097134ff3c332f>
    <TaxCatchAll xmlns="ab65be31-62c5-4dd7-b090-2dcd9fed406f" xsi:nil="true"/>
  </documentManagement>
</p:properties>
</file>

<file path=customXml/itemProps1.xml><?xml version="1.0" encoding="utf-8"?>
<ds:datastoreItem xmlns:ds="http://schemas.openxmlformats.org/officeDocument/2006/customXml" ds:itemID="{C525AEA4-421E-40D3-B8FD-6078F1D607F8}"/>
</file>

<file path=customXml/itemProps2.xml><?xml version="1.0" encoding="utf-8"?>
<ds:datastoreItem xmlns:ds="http://schemas.openxmlformats.org/officeDocument/2006/customXml" ds:itemID="{C5D82C4B-B46C-4783-A30E-C9B53E7B9337}"/>
</file>

<file path=customXml/itemProps3.xml><?xml version="1.0" encoding="utf-8"?>
<ds:datastoreItem xmlns:ds="http://schemas.openxmlformats.org/officeDocument/2006/customXml" ds:itemID="{8CA15B57-9DBF-4812-867D-50FBE8DD082D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0x010100A0EA23994980294FB0F60FF1E1053E79</vt:lpwstr>
  </property>
</Properties>
</file>